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8288000" cy="10287000"/>
  <p:notesSz cx="6858000" cy="9144000"/>
  <p:embeddedFontLst>
    <p:embeddedFont>
      <p:font typeface="Montserrat" panose="00000500000000000000" pitchFamily="2" charset="0"/>
      <p:regular r:id="rId19"/>
    </p:embeddedFont>
    <p:embeddedFont>
      <p:font typeface="Montserrat Bold" panose="00000800000000000000" charset="0"/>
      <p:regular r:id="rId20"/>
    </p:embeddedFont>
    <p:embeddedFont>
      <p:font typeface="Montserrat Bold Italics" panose="020B0604020202020204" charset="0"/>
      <p:regular r:id="rId21"/>
    </p:embeddedFont>
    <p:embeddedFont>
      <p:font typeface="Montserrat Classic" panose="020B0604020202020204" charset="0"/>
      <p:regular r:id="rId22"/>
    </p:embeddedFont>
    <p:embeddedFont>
      <p:font typeface="Montserrat Classic Bold" panose="020B0604020202020204" charset="0"/>
      <p:regular r:id="rId23"/>
    </p:embeddedFont>
    <p:embeddedFont>
      <p:font typeface="Montserrat Italics" panose="020B0604020202020204" charset="0"/>
      <p:regular r:id="rId24"/>
    </p:embeddedFont>
    <p:embeddedFont>
      <p:font typeface="Montserrat Semi-Bold" panose="020B0604020202020204"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5" d="100"/>
          <a:sy n="45" d="100"/>
        </p:scale>
        <p:origin x="54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s://www.cce-usa.org/about.html"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cdc.gov/overdose-prevention/about/understanding-the-opioid-overdose-epidemic.html#:~:text=CDC%20is%20committed%20to%20addressing,to%20those%20in%20their%20communities.&amp;text=On%20average%2C%20224%20people%20died,an%20opioid%20overdose%20in%202022" TargetMode="External"/><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ncbi.nlm.nih.gov/books/NBK556236/"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svg"/><Relationship Id="rId11" Type="http://schemas.openxmlformats.org/officeDocument/2006/relationships/image" Target="../media/image2.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s://www.cdc.gov/mmwr/volumes/71/rr/rr7103a1.htm?s_cid=rr7103a1.htm_w#B3_down"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ncbi.nlm.nih.gov/books/NBK556236/"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3281" r="-33385"/>
            </a:stretch>
          </a:blipFill>
        </p:spPr>
        <p:txBody>
          <a:bodyPr/>
          <a:lstStyle/>
          <a:p>
            <a:endParaRPr lang="en-US"/>
          </a:p>
        </p:txBody>
      </p:sp>
      <p:sp>
        <p:nvSpPr>
          <p:cNvPr id="3" name="AutoShape 3"/>
          <p:cNvSpPr/>
          <p:nvPr/>
        </p:nvSpPr>
        <p:spPr>
          <a:xfrm>
            <a:off x="1201089" y="7085797"/>
            <a:ext cx="12114058" cy="0"/>
          </a:xfrm>
          <a:prstGeom prst="line">
            <a:avLst/>
          </a:prstGeom>
          <a:ln w="66675" cap="flat">
            <a:solidFill>
              <a:srgbClr val="EF8F36"/>
            </a:solidFill>
            <a:prstDash val="solid"/>
            <a:headEnd type="none" w="sm" len="sm"/>
            <a:tailEnd type="none" w="sm" len="sm"/>
          </a:ln>
        </p:spPr>
        <p:txBody>
          <a:bodyPr/>
          <a:lstStyle/>
          <a:p>
            <a:endParaRPr lang="en-US"/>
          </a:p>
        </p:txBody>
      </p:sp>
      <p:sp>
        <p:nvSpPr>
          <p:cNvPr id="4" name="TextBox 4"/>
          <p:cNvSpPr txBox="1"/>
          <p:nvPr/>
        </p:nvSpPr>
        <p:spPr>
          <a:xfrm>
            <a:off x="1207010" y="2796728"/>
            <a:ext cx="15873980" cy="4004266"/>
          </a:xfrm>
          <a:prstGeom prst="rect">
            <a:avLst/>
          </a:prstGeom>
        </p:spPr>
        <p:txBody>
          <a:bodyPr lIns="0" tIns="0" rIns="0" bIns="0" rtlCol="0" anchor="t">
            <a:spAutoFit/>
          </a:bodyPr>
          <a:lstStyle/>
          <a:p>
            <a:pPr algn="l">
              <a:lnSpc>
                <a:spcPts val="11653"/>
              </a:lnSpc>
            </a:pPr>
            <a:r>
              <a:rPr lang="en-US" sz="10890" b="1">
                <a:solidFill>
                  <a:srgbClr val="000000"/>
                </a:solidFill>
                <a:latin typeface="Montserrat Bold"/>
                <a:ea typeface="Montserrat Bold"/>
                <a:cs typeface="Montserrat Bold"/>
                <a:sym typeface="Montserrat Bold"/>
              </a:rPr>
              <a:t>Chiropractic Care: </a:t>
            </a:r>
          </a:p>
          <a:p>
            <a:pPr algn="l">
              <a:lnSpc>
                <a:spcPts val="9834"/>
              </a:lnSpc>
            </a:pPr>
            <a:r>
              <a:rPr lang="en-US" sz="9191" b="1">
                <a:solidFill>
                  <a:srgbClr val="000000"/>
                </a:solidFill>
                <a:latin typeface="Montserrat Bold"/>
                <a:ea typeface="Montserrat Bold"/>
                <a:cs typeface="Montserrat Bold"/>
                <a:sym typeface="Montserrat Bold"/>
              </a:rPr>
              <a:t>A Non-Pharmacological Alternative to Opioids</a:t>
            </a:r>
          </a:p>
        </p:txBody>
      </p:sp>
      <p:sp>
        <p:nvSpPr>
          <p:cNvPr id="5" name="Freeform 5"/>
          <p:cNvSpPr/>
          <p:nvPr/>
        </p:nvSpPr>
        <p:spPr>
          <a:xfrm>
            <a:off x="14749989" y="504360"/>
            <a:ext cx="2818819" cy="2818819"/>
          </a:xfrm>
          <a:custGeom>
            <a:avLst/>
            <a:gdLst/>
            <a:ahLst/>
            <a:cxnLst/>
            <a:rect l="l" t="t" r="r" b="b"/>
            <a:pathLst>
              <a:path w="2818819" h="2818819">
                <a:moveTo>
                  <a:pt x="0" y="0"/>
                </a:moveTo>
                <a:lnTo>
                  <a:pt x="2818819" y="0"/>
                </a:lnTo>
                <a:lnTo>
                  <a:pt x="2818819" y="2818819"/>
                </a:lnTo>
                <a:lnTo>
                  <a:pt x="0" y="2818819"/>
                </a:lnTo>
                <a:lnTo>
                  <a:pt x="0" y="0"/>
                </a:lnTo>
                <a:close/>
              </a:path>
            </a:pathLst>
          </a:custGeom>
          <a:blipFill>
            <a:blip r:embed="rId3"/>
            <a:stretch>
              <a:fillRect/>
            </a:stretch>
          </a:blipFill>
        </p:spPr>
        <p:txBody>
          <a:bodyPr/>
          <a:lstStyle/>
          <a:p>
            <a:endParaRPr lang="en-US"/>
          </a:p>
        </p:txBody>
      </p:sp>
      <p:sp>
        <p:nvSpPr>
          <p:cNvPr id="6" name="TextBox 6"/>
          <p:cNvSpPr txBox="1"/>
          <p:nvPr/>
        </p:nvSpPr>
        <p:spPr>
          <a:xfrm>
            <a:off x="1201089" y="8312682"/>
            <a:ext cx="8566609" cy="356235"/>
          </a:xfrm>
          <a:prstGeom prst="rect">
            <a:avLst/>
          </a:prstGeom>
        </p:spPr>
        <p:txBody>
          <a:bodyPr lIns="0" tIns="0" rIns="0" bIns="0" rtlCol="0" anchor="t">
            <a:spAutoFit/>
          </a:bodyPr>
          <a:lstStyle/>
          <a:p>
            <a:pPr algn="l">
              <a:lnSpc>
                <a:spcPts val="2939"/>
              </a:lnSpc>
            </a:pPr>
            <a:r>
              <a:rPr lang="en-US" sz="2099" i="1">
                <a:solidFill>
                  <a:srgbClr val="000000"/>
                </a:solidFill>
                <a:latin typeface="Montserrat Italics"/>
                <a:ea typeface="Montserrat Italics"/>
                <a:cs typeface="Montserrat Italics"/>
                <a:sym typeface="Montserrat Italics"/>
              </a:rPr>
              <a:t>Presented by the Georgia Chiropractic Association (GCA)</a:t>
            </a:r>
          </a:p>
        </p:txBody>
      </p:sp>
      <p:sp>
        <p:nvSpPr>
          <p:cNvPr id="7" name="TextBox 7"/>
          <p:cNvSpPr txBox="1"/>
          <p:nvPr/>
        </p:nvSpPr>
        <p:spPr>
          <a:xfrm>
            <a:off x="13591314" y="8312682"/>
            <a:ext cx="3164653" cy="356235"/>
          </a:xfrm>
          <a:prstGeom prst="rect">
            <a:avLst/>
          </a:prstGeom>
        </p:spPr>
        <p:txBody>
          <a:bodyPr lIns="0" tIns="0" rIns="0" bIns="0" rtlCol="0" anchor="t">
            <a:spAutoFit/>
          </a:bodyPr>
          <a:lstStyle/>
          <a:p>
            <a:pPr algn="r">
              <a:lnSpc>
                <a:spcPts val="2939"/>
              </a:lnSpc>
            </a:pPr>
            <a:r>
              <a:rPr lang="en-US" sz="2099">
                <a:solidFill>
                  <a:srgbClr val="000000"/>
                </a:solidFill>
                <a:latin typeface="Montserrat"/>
                <a:ea typeface="Montserrat"/>
                <a:cs typeface="Montserrat"/>
                <a:sym typeface="Montserrat"/>
              </a:rPr>
              <a:t>12-11-2024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9700628"/>
            <a:ext cx="18395101" cy="0"/>
          </a:xfrm>
          <a:prstGeom prst="line">
            <a:avLst/>
          </a:prstGeom>
          <a:ln w="38100" cap="flat">
            <a:solidFill>
              <a:srgbClr val="EC8F37"/>
            </a:solidFill>
            <a:prstDash val="solid"/>
            <a:headEnd type="none" w="sm" len="sm"/>
            <a:tailEnd type="none" w="sm" len="sm"/>
          </a:ln>
        </p:spPr>
        <p:txBody>
          <a:bodyPr/>
          <a:lstStyle/>
          <a:p>
            <a:endParaRPr lang="en-US"/>
          </a:p>
        </p:txBody>
      </p:sp>
      <p:sp>
        <p:nvSpPr>
          <p:cNvPr id="3" name="AutoShape 3"/>
          <p:cNvSpPr/>
          <p:nvPr/>
        </p:nvSpPr>
        <p:spPr>
          <a:xfrm>
            <a:off x="0" y="9700628"/>
            <a:ext cx="18395101" cy="0"/>
          </a:xfrm>
          <a:prstGeom prst="line">
            <a:avLst/>
          </a:prstGeom>
          <a:ln w="38100" cap="flat">
            <a:solidFill>
              <a:srgbClr val="EC8F37"/>
            </a:solidFill>
            <a:prstDash val="solid"/>
            <a:headEnd type="none" w="sm" len="sm"/>
            <a:tailEnd type="none" w="sm" len="sm"/>
          </a:ln>
        </p:spPr>
        <p:txBody>
          <a:bodyPr/>
          <a:lstStyle/>
          <a:p>
            <a:endParaRPr lang="en-US"/>
          </a:p>
        </p:txBody>
      </p:sp>
      <p:sp>
        <p:nvSpPr>
          <p:cNvPr id="4" name="AutoShape 4"/>
          <p:cNvSpPr/>
          <p:nvPr/>
        </p:nvSpPr>
        <p:spPr>
          <a:xfrm>
            <a:off x="11850061" y="633531"/>
            <a:ext cx="6437939" cy="0"/>
          </a:xfrm>
          <a:prstGeom prst="line">
            <a:avLst/>
          </a:prstGeom>
          <a:ln w="28575" cap="flat">
            <a:solidFill>
              <a:srgbClr val="EC8F37"/>
            </a:solidFill>
            <a:prstDash val="solid"/>
            <a:headEnd type="none" w="sm" len="sm"/>
            <a:tailEnd type="none" w="sm" len="sm"/>
          </a:ln>
        </p:spPr>
        <p:txBody>
          <a:bodyPr/>
          <a:lstStyle/>
          <a:p>
            <a:endParaRPr lang="en-US"/>
          </a:p>
        </p:txBody>
      </p:sp>
      <p:sp>
        <p:nvSpPr>
          <p:cNvPr id="5" name="Freeform 5"/>
          <p:cNvSpPr/>
          <p:nvPr/>
        </p:nvSpPr>
        <p:spPr>
          <a:xfrm>
            <a:off x="1028700" y="4152213"/>
            <a:ext cx="5324897" cy="2559271"/>
          </a:xfrm>
          <a:custGeom>
            <a:avLst/>
            <a:gdLst/>
            <a:ahLst/>
            <a:cxnLst/>
            <a:rect l="l" t="t" r="r" b="b"/>
            <a:pathLst>
              <a:path w="5324897" h="2559271">
                <a:moveTo>
                  <a:pt x="0" y="0"/>
                </a:moveTo>
                <a:lnTo>
                  <a:pt x="5324897" y="0"/>
                </a:lnTo>
                <a:lnTo>
                  <a:pt x="5324897" y="2559271"/>
                </a:lnTo>
                <a:lnTo>
                  <a:pt x="0" y="2559271"/>
                </a:lnTo>
                <a:lnTo>
                  <a:pt x="0" y="0"/>
                </a:lnTo>
                <a:close/>
              </a:path>
            </a:pathLst>
          </a:custGeom>
          <a:blipFill>
            <a:blip r:embed="rId2"/>
            <a:stretch>
              <a:fillRect l="-1482" t="-92897" r="-43715" b="-8379"/>
            </a:stretch>
          </a:blipFill>
        </p:spPr>
        <p:txBody>
          <a:bodyPr/>
          <a:lstStyle/>
          <a:p>
            <a:endParaRPr lang="en-US"/>
          </a:p>
        </p:txBody>
      </p:sp>
      <p:sp>
        <p:nvSpPr>
          <p:cNvPr id="6" name="TextBox 6"/>
          <p:cNvSpPr txBox="1"/>
          <p:nvPr/>
        </p:nvSpPr>
        <p:spPr>
          <a:xfrm>
            <a:off x="914611" y="7032384"/>
            <a:ext cx="7468869" cy="1972944"/>
          </a:xfrm>
          <a:prstGeom prst="rect">
            <a:avLst/>
          </a:prstGeom>
        </p:spPr>
        <p:txBody>
          <a:bodyPr lIns="0" tIns="0" rIns="0" bIns="0" rtlCol="0" anchor="t">
            <a:spAutoFit/>
          </a:bodyPr>
          <a:lstStyle/>
          <a:p>
            <a:pPr algn="l">
              <a:lnSpc>
                <a:spcPts val="3126"/>
              </a:lnSpc>
            </a:pPr>
            <a:r>
              <a:rPr lang="en-US" sz="2233" i="1">
                <a:solidFill>
                  <a:srgbClr val="000000"/>
                </a:solidFill>
                <a:latin typeface="Montserrat Italics"/>
                <a:ea typeface="Montserrat Italics"/>
                <a:cs typeface="Montserrat Italics"/>
                <a:sym typeface="Montserrat Italics"/>
              </a:rPr>
              <a:t>The Guidelines of the American College of Physicians (ACP) published in the Annals of Internal Medicine, call for non-drug therapy as a corner stone in the treatments of acute, subacute and chronic low back pain.</a:t>
            </a:r>
          </a:p>
        </p:txBody>
      </p:sp>
      <p:sp>
        <p:nvSpPr>
          <p:cNvPr id="7" name="TextBox 7"/>
          <p:cNvSpPr txBox="1"/>
          <p:nvPr/>
        </p:nvSpPr>
        <p:spPr>
          <a:xfrm>
            <a:off x="9695694" y="1809792"/>
            <a:ext cx="8627695" cy="1162524"/>
          </a:xfrm>
          <a:prstGeom prst="rect">
            <a:avLst/>
          </a:prstGeom>
        </p:spPr>
        <p:txBody>
          <a:bodyPr lIns="0" tIns="0" rIns="0" bIns="0" rtlCol="0" anchor="t">
            <a:spAutoFit/>
          </a:bodyPr>
          <a:lstStyle/>
          <a:p>
            <a:pPr algn="l">
              <a:lnSpc>
                <a:spcPts val="4698"/>
              </a:lnSpc>
            </a:pPr>
            <a:r>
              <a:rPr lang="en-US" sz="3356" b="1">
                <a:solidFill>
                  <a:srgbClr val="0273A0"/>
                </a:solidFill>
                <a:latin typeface="Montserrat Classic Bold"/>
                <a:ea typeface="Montserrat Classic Bold"/>
                <a:cs typeface="Montserrat Classic Bold"/>
                <a:sym typeface="Montserrat Classic Bold"/>
              </a:rPr>
              <a:t>Chiropractors’ Role in Pain Management Teams:</a:t>
            </a:r>
          </a:p>
        </p:txBody>
      </p:sp>
      <p:sp>
        <p:nvSpPr>
          <p:cNvPr id="8" name="TextBox 8"/>
          <p:cNvSpPr txBox="1"/>
          <p:nvPr/>
        </p:nvSpPr>
        <p:spPr>
          <a:xfrm>
            <a:off x="9278663" y="3098084"/>
            <a:ext cx="8762358" cy="3124984"/>
          </a:xfrm>
          <a:prstGeom prst="rect">
            <a:avLst/>
          </a:prstGeom>
        </p:spPr>
        <p:txBody>
          <a:bodyPr lIns="0" tIns="0" rIns="0" bIns="0" rtlCol="0" anchor="t">
            <a:spAutoFit/>
          </a:bodyPr>
          <a:lstStyle/>
          <a:p>
            <a:pPr marL="641035" lvl="1" indent="-320518" algn="l">
              <a:lnSpc>
                <a:spcPts val="4156"/>
              </a:lnSpc>
              <a:buFont typeface="Arial"/>
              <a:buChar char="•"/>
            </a:pPr>
            <a:r>
              <a:rPr lang="en-US" sz="2969">
                <a:solidFill>
                  <a:srgbClr val="000000"/>
                </a:solidFill>
                <a:latin typeface="Montserrat"/>
                <a:ea typeface="Montserrat"/>
                <a:cs typeface="Montserrat"/>
                <a:sym typeface="Montserrat"/>
              </a:rPr>
              <a:t>Collaboration with medical doctors, physical therapists, and other healthcare providers.</a:t>
            </a:r>
          </a:p>
          <a:p>
            <a:pPr marL="641035" lvl="1" indent="-320518" algn="l">
              <a:lnSpc>
                <a:spcPts val="4156"/>
              </a:lnSpc>
              <a:buFont typeface="Arial"/>
              <a:buChar char="•"/>
            </a:pPr>
            <a:r>
              <a:rPr lang="en-US" sz="2969">
                <a:solidFill>
                  <a:srgbClr val="000000"/>
                </a:solidFill>
                <a:latin typeface="Montserrat"/>
                <a:ea typeface="Montserrat"/>
                <a:cs typeface="Montserrat"/>
                <a:sym typeface="Montserrat"/>
              </a:rPr>
              <a:t>GA law permits MD/DC practices  </a:t>
            </a:r>
          </a:p>
          <a:p>
            <a:pPr algn="l">
              <a:lnSpc>
                <a:spcPts val="4156"/>
              </a:lnSpc>
            </a:pPr>
            <a:endParaRPr lang="en-US" sz="2969">
              <a:solidFill>
                <a:srgbClr val="000000"/>
              </a:solidFill>
              <a:latin typeface="Montserrat"/>
              <a:ea typeface="Montserrat"/>
              <a:cs typeface="Montserrat"/>
              <a:sym typeface="Montserrat"/>
            </a:endParaRPr>
          </a:p>
          <a:p>
            <a:pPr algn="l">
              <a:lnSpc>
                <a:spcPts val="4156"/>
              </a:lnSpc>
            </a:pPr>
            <a:endParaRPr lang="en-US" sz="2969">
              <a:solidFill>
                <a:srgbClr val="000000"/>
              </a:solidFill>
              <a:latin typeface="Montserrat"/>
              <a:ea typeface="Montserrat"/>
              <a:cs typeface="Montserrat"/>
              <a:sym typeface="Montserrat"/>
            </a:endParaRPr>
          </a:p>
        </p:txBody>
      </p:sp>
      <p:sp>
        <p:nvSpPr>
          <p:cNvPr id="9" name="TextBox 9"/>
          <p:cNvSpPr txBox="1"/>
          <p:nvPr/>
        </p:nvSpPr>
        <p:spPr>
          <a:xfrm>
            <a:off x="943186" y="1751913"/>
            <a:ext cx="8115300" cy="2228784"/>
          </a:xfrm>
          <a:prstGeom prst="rect">
            <a:avLst/>
          </a:prstGeom>
        </p:spPr>
        <p:txBody>
          <a:bodyPr lIns="0" tIns="0" rIns="0" bIns="0" rtlCol="0" anchor="t">
            <a:spAutoFit/>
          </a:bodyPr>
          <a:lstStyle/>
          <a:p>
            <a:pPr algn="l">
              <a:lnSpc>
                <a:spcPts val="5850"/>
              </a:lnSpc>
            </a:pPr>
            <a:r>
              <a:rPr lang="en-US" sz="5000" b="1">
                <a:solidFill>
                  <a:srgbClr val="0273A0"/>
                </a:solidFill>
                <a:latin typeface="Montserrat Bold"/>
                <a:ea typeface="Montserrat Bold"/>
                <a:cs typeface="Montserrat Bold"/>
                <a:sym typeface="Montserrat Bold"/>
              </a:rPr>
              <a:t>Chiropractic Care as a Non-Pharmacological Solution</a:t>
            </a:r>
          </a:p>
        </p:txBody>
      </p:sp>
      <p:sp>
        <p:nvSpPr>
          <p:cNvPr id="10" name="TextBox 10"/>
          <p:cNvSpPr txBox="1"/>
          <p:nvPr/>
        </p:nvSpPr>
        <p:spPr>
          <a:xfrm>
            <a:off x="9724480" y="6018384"/>
            <a:ext cx="7764733" cy="1162524"/>
          </a:xfrm>
          <a:prstGeom prst="rect">
            <a:avLst/>
          </a:prstGeom>
        </p:spPr>
        <p:txBody>
          <a:bodyPr lIns="0" tIns="0" rIns="0" bIns="0" rtlCol="0" anchor="t">
            <a:spAutoFit/>
          </a:bodyPr>
          <a:lstStyle/>
          <a:p>
            <a:pPr algn="l">
              <a:lnSpc>
                <a:spcPts val="4698"/>
              </a:lnSpc>
            </a:pPr>
            <a:r>
              <a:rPr lang="en-US" sz="3356" b="1">
                <a:solidFill>
                  <a:srgbClr val="0273A0"/>
                </a:solidFill>
                <a:latin typeface="Montserrat Classic Bold"/>
                <a:ea typeface="Montserrat Classic Bold"/>
                <a:cs typeface="Montserrat Classic Bold"/>
                <a:sym typeface="Montserrat Classic Bold"/>
              </a:rPr>
              <a:t>Integrated Imaging Use in Clinical Decision-Making:</a:t>
            </a:r>
          </a:p>
        </p:txBody>
      </p:sp>
      <p:sp>
        <p:nvSpPr>
          <p:cNvPr id="11" name="TextBox 11"/>
          <p:cNvSpPr txBox="1"/>
          <p:nvPr/>
        </p:nvSpPr>
        <p:spPr>
          <a:xfrm>
            <a:off x="9283474" y="7409017"/>
            <a:ext cx="8627695" cy="1029462"/>
          </a:xfrm>
          <a:prstGeom prst="rect">
            <a:avLst/>
          </a:prstGeom>
        </p:spPr>
        <p:txBody>
          <a:bodyPr lIns="0" tIns="0" rIns="0" bIns="0" rtlCol="0" anchor="t">
            <a:spAutoFit/>
          </a:bodyPr>
          <a:lstStyle/>
          <a:p>
            <a:pPr marL="641223" lvl="1" indent="-320612" algn="l">
              <a:lnSpc>
                <a:spcPts val="4158"/>
              </a:lnSpc>
              <a:buFont typeface="Arial"/>
              <a:buChar char="•"/>
            </a:pPr>
            <a:r>
              <a:rPr lang="en-US" sz="2970">
                <a:solidFill>
                  <a:srgbClr val="000000"/>
                </a:solidFill>
                <a:latin typeface="Montserrat"/>
                <a:ea typeface="Montserrat"/>
                <a:cs typeface="Montserrat"/>
                <a:sym typeface="Montserrat"/>
              </a:rPr>
              <a:t>Efficiently guide care plans and ensure evidence-based treatments.</a:t>
            </a:r>
          </a:p>
        </p:txBody>
      </p:sp>
      <p:sp>
        <p:nvSpPr>
          <p:cNvPr id="12" name="TextBox 12"/>
          <p:cNvSpPr txBox="1"/>
          <p:nvPr/>
        </p:nvSpPr>
        <p:spPr>
          <a:xfrm>
            <a:off x="914611" y="9229725"/>
            <a:ext cx="1854718" cy="272904"/>
          </a:xfrm>
          <a:prstGeom prst="rect">
            <a:avLst/>
          </a:prstGeom>
        </p:spPr>
        <p:txBody>
          <a:bodyPr lIns="0" tIns="0" rIns="0" bIns="0" rtlCol="0" anchor="t">
            <a:spAutoFit/>
          </a:bodyPr>
          <a:lstStyle/>
          <a:p>
            <a:pPr algn="just">
              <a:lnSpc>
                <a:spcPts val="2283"/>
              </a:lnSpc>
            </a:pPr>
            <a:r>
              <a:rPr lang="en-US" sz="1630">
                <a:solidFill>
                  <a:srgbClr val="000000"/>
                </a:solidFill>
                <a:latin typeface="Montserrat"/>
                <a:ea typeface="Montserrat"/>
                <a:cs typeface="Montserrat"/>
                <a:sym typeface="Montserrat"/>
              </a:rPr>
              <a:t>Source: ACP</a:t>
            </a:r>
          </a:p>
        </p:txBody>
      </p:sp>
      <p:sp>
        <p:nvSpPr>
          <p:cNvPr id="13" name="AutoShape 13"/>
          <p:cNvSpPr/>
          <p:nvPr/>
        </p:nvSpPr>
        <p:spPr>
          <a:xfrm>
            <a:off x="12462901" y="9195009"/>
            <a:ext cx="937030" cy="0"/>
          </a:xfrm>
          <a:prstGeom prst="line">
            <a:avLst/>
          </a:prstGeom>
          <a:ln w="28575" cap="flat">
            <a:solidFill>
              <a:srgbClr val="EC8F37"/>
            </a:solidFill>
            <a:prstDash val="solid"/>
            <a:headEnd type="none" w="sm" len="sm"/>
            <a:tailEnd type="none" w="sm" len="sm"/>
          </a:ln>
        </p:spPr>
        <p:txBody>
          <a:bodyPr/>
          <a:lstStyle/>
          <a:p>
            <a:endParaRPr lang="en-US"/>
          </a:p>
        </p:txBody>
      </p:sp>
      <p:sp>
        <p:nvSpPr>
          <p:cNvPr id="14" name="Freeform 14"/>
          <p:cNvSpPr/>
          <p:nvPr/>
        </p:nvSpPr>
        <p:spPr>
          <a:xfrm>
            <a:off x="390047" y="281019"/>
            <a:ext cx="1277305" cy="1277305"/>
          </a:xfrm>
          <a:custGeom>
            <a:avLst/>
            <a:gdLst/>
            <a:ahLst/>
            <a:cxnLst/>
            <a:rect l="l" t="t" r="r" b="b"/>
            <a:pathLst>
              <a:path w="1277305" h="1277305">
                <a:moveTo>
                  <a:pt x="0" y="0"/>
                </a:moveTo>
                <a:lnTo>
                  <a:pt x="1277306" y="0"/>
                </a:lnTo>
                <a:lnTo>
                  <a:pt x="1277306" y="1277305"/>
                </a:lnTo>
                <a:lnTo>
                  <a:pt x="0" y="1277305"/>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850061" y="633531"/>
            <a:ext cx="6437939" cy="0"/>
          </a:xfrm>
          <a:prstGeom prst="line">
            <a:avLst/>
          </a:prstGeom>
          <a:ln w="28575" cap="flat">
            <a:solidFill>
              <a:srgbClr val="EC8F37"/>
            </a:solidFill>
            <a:prstDash val="solid"/>
            <a:headEnd type="none" w="sm" len="sm"/>
            <a:tailEnd type="none" w="sm" len="sm"/>
          </a:ln>
        </p:spPr>
        <p:txBody>
          <a:bodyPr/>
          <a:lstStyle/>
          <a:p>
            <a:endParaRPr lang="en-US"/>
          </a:p>
        </p:txBody>
      </p:sp>
      <p:grpSp>
        <p:nvGrpSpPr>
          <p:cNvPr id="3" name="Group 3"/>
          <p:cNvGrpSpPr/>
          <p:nvPr/>
        </p:nvGrpSpPr>
        <p:grpSpPr>
          <a:xfrm>
            <a:off x="1334295" y="2431706"/>
            <a:ext cx="3410565" cy="384656"/>
            <a:chOff x="0" y="0"/>
            <a:chExt cx="4547419" cy="512875"/>
          </a:xfrm>
        </p:grpSpPr>
        <p:grpSp>
          <p:nvGrpSpPr>
            <p:cNvPr id="4" name="Group 4"/>
            <p:cNvGrpSpPr/>
            <p:nvPr/>
          </p:nvGrpSpPr>
          <p:grpSpPr>
            <a:xfrm>
              <a:off x="0" y="0"/>
              <a:ext cx="4547419" cy="512875"/>
              <a:chOff x="0" y="0"/>
              <a:chExt cx="1406421" cy="158621"/>
            </a:xfrm>
          </p:grpSpPr>
          <p:sp>
            <p:nvSpPr>
              <p:cNvPr id="5" name="Freeform 5"/>
              <p:cNvSpPr/>
              <p:nvPr/>
            </p:nvSpPr>
            <p:spPr>
              <a:xfrm>
                <a:off x="0" y="0"/>
                <a:ext cx="1406421" cy="158621"/>
              </a:xfrm>
              <a:custGeom>
                <a:avLst/>
                <a:gdLst/>
                <a:ahLst/>
                <a:cxnLst/>
                <a:rect l="l" t="t" r="r" b="b"/>
                <a:pathLst>
                  <a:path w="1406421" h="158621">
                    <a:moveTo>
                      <a:pt x="0" y="0"/>
                    </a:moveTo>
                    <a:lnTo>
                      <a:pt x="1406421" y="0"/>
                    </a:lnTo>
                    <a:lnTo>
                      <a:pt x="1406421" y="158621"/>
                    </a:lnTo>
                    <a:lnTo>
                      <a:pt x="0" y="158621"/>
                    </a:lnTo>
                    <a:close/>
                  </a:path>
                </a:pathLst>
              </a:custGeom>
              <a:solidFill>
                <a:srgbClr val="EC8F37"/>
              </a:solidFill>
            </p:spPr>
            <p:txBody>
              <a:bodyPr/>
              <a:lstStyle/>
              <a:p>
                <a:endParaRPr lang="en-US"/>
              </a:p>
            </p:txBody>
          </p:sp>
        </p:grpSp>
        <p:sp>
          <p:nvSpPr>
            <p:cNvPr id="6" name="TextBox 6"/>
            <p:cNvSpPr txBox="1"/>
            <p:nvPr/>
          </p:nvSpPr>
          <p:spPr>
            <a:xfrm>
              <a:off x="129206" y="70805"/>
              <a:ext cx="4087151" cy="342689"/>
            </a:xfrm>
            <a:prstGeom prst="rect">
              <a:avLst/>
            </a:prstGeom>
          </p:spPr>
          <p:txBody>
            <a:bodyPr lIns="0" tIns="0" rIns="0" bIns="0" rtlCol="0" anchor="t">
              <a:spAutoFit/>
            </a:bodyPr>
            <a:lstStyle/>
            <a:p>
              <a:pPr algn="l">
                <a:lnSpc>
                  <a:spcPts val="2239"/>
                </a:lnSpc>
              </a:pPr>
              <a:r>
                <a:rPr lang="en-US" sz="1599" b="1">
                  <a:solidFill>
                    <a:srgbClr val="FFFFFF"/>
                  </a:solidFill>
                  <a:latin typeface="Montserrat Semi-Bold"/>
                  <a:ea typeface="Montserrat Semi-Bold"/>
                  <a:cs typeface="Montserrat Semi-Bold"/>
                  <a:sym typeface="Montserrat Semi-Bold"/>
                </a:rPr>
                <a:t>Objective</a:t>
              </a:r>
            </a:p>
          </p:txBody>
        </p:sp>
      </p:grpSp>
      <p:grpSp>
        <p:nvGrpSpPr>
          <p:cNvPr id="7" name="Group 7"/>
          <p:cNvGrpSpPr/>
          <p:nvPr/>
        </p:nvGrpSpPr>
        <p:grpSpPr>
          <a:xfrm>
            <a:off x="1334295" y="4757454"/>
            <a:ext cx="3410565" cy="384656"/>
            <a:chOff x="0" y="0"/>
            <a:chExt cx="4547419" cy="512875"/>
          </a:xfrm>
        </p:grpSpPr>
        <p:grpSp>
          <p:nvGrpSpPr>
            <p:cNvPr id="8" name="Group 8"/>
            <p:cNvGrpSpPr/>
            <p:nvPr/>
          </p:nvGrpSpPr>
          <p:grpSpPr>
            <a:xfrm>
              <a:off x="0" y="0"/>
              <a:ext cx="4547419" cy="512875"/>
              <a:chOff x="0" y="0"/>
              <a:chExt cx="1406421" cy="158621"/>
            </a:xfrm>
          </p:grpSpPr>
          <p:sp>
            <p:nvSpPr>
              <p:cNvPr id="9" name="Freeform 9"/>
              <p:cNvSpPr/>
              <p:nvPr/>
            </p:nvSpPr>
            <p:spPr>
              <a:xfrm>
                <a:off x="0" y="0"/>
                <a:ext cx="1406421" cy="158621"/>
              </a:xfrm>
              <a:custGeom>
                <a:avLst/>
                <a:gdLst/>
                <a:ahLst/>
                <a:cxnLst/>
                <a:rect l="l" t="t" r="r" b="b"/>
                <a:pathLst>
                  <a:path w="1406421" h="158621">
                    <a:moveTo>
                      <a:pt x="0" y="0"/>
                    </a:moveTo>
                    <a:lnTo>
                      <a:pt x="1406421" y="0"/>
                    </a:lnTo>
                    <a:lnTo>
                      <a:pt x="1406421" y="158621"/>
                    </a:lnTo>
                    <a:lnTo>
                      <a:pt x="0" y="158621"/>
                    </a:lnTo>
                    <a:close/>
                  </a:path>
                </a:pathLst>
              </a:custGeom>
              <a:solidFill>
                <a:srgbClr val="EC8F37"/>
              </a:solidFill>
            </p:spPr>
            <p:txBody>
              <a:bodyPr/>
              <a:lstStyle/>
              <a:p>
                <a:endParaRPr lang="en-US"/>
              </a:p>
            </p:txBody>
          </p:sp>
        </p:grpSp>
        <p:sp>
          <p:nvSpPr>
            <p:cNvPr id="10" name="TextBox 10"/>
            <p:cNvSpPr txBox="1"/>
            <p:nvPr/>
          </p:nvSpPr>
          <p:spPr>
            <a:xfrm>
              <a:off x="129206" y="70805"/>
              <a:ext cx="4226402" cy="342689"/>
            </a:xfrm>
            <a:prstGeom prst="rect">
              <a:avLst/>
            </a:prstGeom>
          </p:spPr>
          <p:txBody>
            <a:bodyPr lIns="0" tIns="0" rIns="0" bIns="0" rtlCol="0" anchor="t">
              <a:spAutoFit/>
            </a:bodyPr>
            <a:lstStyle/>
            <a:p>
              <a:pPr algn="l">
                <a:lnSpc>
                  <a:spcPts val="2239"/>
                </a:lnSpc>
              </a:pPr>
              <a:r>
                <a:rPr lang="en-US" sz="1599" b="1">
                  <a:solidFill>
                    <a:srgbClr val="FFFFFF"/>
                  </a:solidFill>
                  <a:latin typeface="Montserrat Semi-Bold"/>
                  <a:ea typeface="Montserrat Semi-Bold"/>
                  <a:cs typeface="Montserrat Semi-Bold"/>
                  <a:sym typeface="Montserrat Semi-Bold"/>
                </a:rPr>
                <a:t>Methods</a:t>
              </a:r>
            </a:p>
          </p:txBody>
        </p:sp>
      </p:grpSp>
      <p:grpSp>
        <p:nvGrpSpPr>
          <p:cNvPr id="11" name="Group 11"/>
          <p:cNvGrpSpPr/>
          <p:nvPr/>
        </p:nvGrpSpPr>
        <p:grpSpPr>
          <a:xfrm>
            <a:off x="1334295" y="7013583"/>
            <a:ext cx="3410565" cy="384656"/>
            <a:chOff x="0" y="0"/>
            <a:chExt cx="4547419" cy="512875"/>
          </a:xfrm>
        </p:grpSpPr>
        <p:grpSp>
          <p:nvGrpSpPr>
            <p:cNvPr id="12" name="Group 12"/>
            <p:cNvGrpSpPr/>
            <p:nvPr/>
          </p:nvGrpSpPr>
          <p:grpSpPr>
            <a:xfrm>
              <a:off x="0" y="0"/>
              <a:ext cx="4547419" cy="512875"/>
              <a:chOff x="0" y="0"/>
              <a:chExt cx="1406421" cy="158621"/>
            </a:xfrm>
          </p:grpSpPr>
          <p:sp>
            <p:nvSpPr>
              <p:cNvPr id="13" name="Freeform 13"/>
              <p:cNvSpPr/>
              <p:nvPr/>
            </p:nvSpPr>
            <p:spPr>
              <a:xfrm>
                <a:off x="0" y="0"/>
                <a:ext cx="1406421" cy="158621"/>
              </a:xfrm>
              <a:custGeom>
                <a:avLst/>
                <a:gdLst/>
                <a:ahLst/>
                <a:cxnLst/>
                <a:rect l="l" t="t" r="r" b="b"/>
                <a:pathLst>
                  <a:path w="1406421" h="158621">
                    <a:moveTo>
                      <a:pt x="0" y="0"/>
                    </a:moveTo>
                    <a:lnTo>
                      <a:pt x="1406421" y="0"/>
                    </a:lnTo>
                    <a:lnTo>
                      <a:pt x="1406421" y="158621"/>
                    </a:lnTo>
                    <a:lnTo>
                      <a:pt x="0" y="158621"/>
                    </a:lnTo>
                    <a:close/>
                  </a:path>
                </a:pathLst>
              </a:custGeom>
              <a:solidFill>
                <a:srgbClr val="EC8F37"/>
              </a:solidFill>
            </p:spPr>
            <p:txBody>
              <a:bodyPr/>
              <a:lstStyle/>
              <a:p>
                <a:endParaRPr lang="en-US"/>
              </a:p>
            </p:txBody>
          </p:sp>
        </p:grpSp>
        <p:sp>
          <p:nvSpPr>
            <p:cNvPr id="14" name="TextBox 14"/>
            <p:cNvSpPr txBox="1"/>
            <p:nvPr/>
          </p:nvSpPr>
          <p:spPr>
            <a:xfrm>
              <a:off x="129206" y="70805"/>
              <a:ext cx="4226402" cy="342689"/>
            </a:xfrm>
            <a:prstGeom prst="rect">
              <a:avLst/>
            </a:prstGeom>
          </p:spPr>
          <p:txBody>
            <a:bodyPr lIns="0" tIns="0" rIns="0" bIns="0" rtlCol="0" anchor="t">
              <a:spAutoFit/>
            </a:bodyPr>
            <a:lstStyle/>
            <a:p>
              <a:pPr algn="l">
                <a:lnSpc>
                  <a:spcPts val="2239"/>
                </a:lnSpc>
              </a:pPr>
              <a:r>
                <a:rPr lang="en-US" sz="1599" b="1">
                  <a:solidFill>
                    <a:srgbClr val="FFFFFF"/>
                  </a:solidFill>
                  <a:latin typeface="Montserrat Semi-Bold"/>
                  <a:ea typeface="Montserrat Semi-Bold"/>
                  <a:cs typeface="Montserrat Semi-Bold"/>
                  <a:sym typeface="Montserrat Semi-Bold"/>
                </a:rPr>
                <a:t>Results</a:t>
              </a:r>
            </a:p>
          </p:txBody>
        </p:sp>
      </p:grpSp>
      <p:sp>
        <p:nvSpPr>
          <p:cNvPr id="15" name="AutoShape 15"/>
          <p:cNvSpPr/>
          <p:nvPr/>
        </p:nvSpPr>
        <p:spPr>
          <a:xfrm>
            <a:off x="0" y="9700628"/>
            <a:ext cx="18395101" cy="0"/>
          </a:xfrm>
          <a:prstGeom prst="line">
            <a:avLst/>
          </a:prstGeom>
          <a:ln w="38100" cap="flat">
            <a:solidFill>
              <a:srgbClr val="EC8F37"/>
            </a:solidFill>
            <a:prstDash val="solid"/>
            <a:headEnd type="none" w="sm" len="sm"/>
            <a:tailEnd type="none" w="sm" len="sm"/>
          </a:ln>
        </p:spPr>
        <p:txBody>
          <a:bodyPr/>
          <a:lstStyle/>
          <a:p>
            <a:endParaRPr lang="en-US"/>
          </a:p>
        </p:txBody>
      </p:sp>
      <p:sp>
        <p:nvSpPr>
          <p:cNvPr id="16" name="Freeform 16"/>
          <p:cNvSpPr/>
          <p:nvPr/>
        </p:nvSpPr>
        <p:spPr>
          <a:xfrm>
            <a:off x="390047" y="281019"/>
            <a:ext cx="1277305" cy="1277305"/>
          </a:xfrm>
          <a:custGeom>
            <a:avLst/>
            <a:gdLst/>
            <a:ahLst/>
            <a:cxnLst/>
            <a:rect l="l" t="t" r="r" b="b"/>
            <a:pathLst>
              <a:path w="1277305" h="1277305">
                <a:moveTo>
                  <a:pt x="0" y="0"/>
                </a:moveTo>
                <a:lnTo>
                  <a:pt x="1277306" y="0"/>
                </a:lnTo>
                <a:lnTo>
                  <a:pt x="1277306" y="1277305"/>
                </a:lnTo>
                <a:lnTo>
                  <a:pt x="0" y="1277305"/>
                </a:lnTo>
                <a:lnTo>
                  <a:pt x="0" y="0"/>
                </a:lnTo>
                <a:close/>
              </a:path>
            </a:pathLst>
          </a:custGeom>
          <a:blipFill>
            <a:blip r:embed="rId2"/>
            <a:stretch>
              <a:fillRect/>
            </a:stretch>
          </a:blipFill>
        </p:spPr>
        <p:txBody>
          <a:bodyPr/>
          <a:lstStyle/>
          <a:p>
            <a:endParaRPr lang="en-US"/>
          </a:p>
        </p:txBody>
      </p:sp>
      <p:sp>
        <p:nvSpPr>
          <p:cNvPr id="17" name="Freeform 17"/>
          <p:cNvSpPr/>
          <p:nvPr/>
        </p:nvSpPr>
        <p:spPr>
          <a:xfrm>
            <a:off x="11434607" y="5717241"/>
            <a:ext cx="5246013" cy="3541059"/>
          </a:xfrm>
          <a:custGeom>
            <a:avLst/>
            <a:gdLst/>
            <a:ahLst/>
            <a:cxnLst/>
            <a:rect l="l" t="t" r="r" b="b"/>
            <a:pathLst>
              <a:path w="5246013" h="3541059">
                <a:moveTo>
                  <a:pt x="0" y="0"/>
                </a:moveTo>
                <a:lnTo>
                  <a:pt x="5246013" y="0"/>
                </a:lnTo>
                <a:lnTo>
                  <a:pt x="5246013" y="3541059"/>
                </a:lnTo>
                <a:lnTo>
                  <a:pt x="0" y="3541059"/>
                </a:lnTo>
                <a:lnTo>
                  <a:pt x="0" y="0"/>
                </a:lnTo>
                <a:close/>
              </a:path>
            </a:pathLst>
          </a:custGeom>
          <a:blipFill>
            <a:blip r:embed="rId3"/>
            <a:stretch>
              <a:fillRect/>
            </a:stretch>
          </a:blipFill>
        </p:spPr>
        <p:txBody>
          <a:bodyPr/>
          <a:lstStyle/>
          <a:p>
            <a:endParaRPr lang="en-US"/>
          </a:p>
        </p:txBody>
      </p:sp>
      <p:sp>
        <p:nvSpPr>
          <p:cNvPr id="18" name="TextBox 18"/>
          <p:cNvSpPr txBox="1"/>
          <p:nvPr/>
        </p:nvSpPr>
        <p:spPr>
          <a:xfrm>
            <a:off x="1334295" y="3142992"/>
            <a:ext cx="8006032" cy="1249732"/>
          </a:xfrm>
          <a:prstGeom prst="rect">
            <a:avLst/>
          </a:prstGeom>
        </p:spPr>
        <p:txBody>
          <a:bodyPr lIns="0" tIns="0" rIns="0" bIns="0" rtlCol="0" anchor="t">
            <a:spAutoFit/>
          </a:bodyPr>
          <a:lstStyle/>
          <a:p>
            <a:pPr algn="l">
              <a:lnSpc>
                <a:spcPts val="2517"/>
              </a:lnSpc>
            </a:pPr>
            <a:r>
              <a:rPr lang="en-US" sz="1797">
                <a:solidFill>
                  <a:srgbClr val="000000"/>
                </a:solidFill>
                <a:latin typeface="Montserrat"/>
                <a:ea typeface="Montserrat"/>
                <a:cs typeface="Montserrat"/>
                <a:sym typeface="Montserrat"/>
              </a:rPr>
              <a:t>To examine patient sociodemographic and clinical characteristics associated with opioid use among Veterans who receive chiropractic care, and to explore the relationship between timing of a chiropractic visit and receipt of an opioid prescription.</a:t>
            </a:r>
          </a:p>
        </p:txBody>
      </p:sp>
      <p:sp>
        <p:nvSpPr>
          <p:cNvPr id="19" name="TextBox 19"/>
          <p:cNvSpPr txBox="1"/>
          <p:nvPr/>
        </p:nvSpPr>
        <p:spPr>
          <a:xfrm>
            <a:off x="1334295" y="5304035"/>
            <a:ext cx="8991588" cy="1249732"/>
          </a:xfrm>
          <a:prstGeom prst="rect">
            <a:avLst/>
          </a:prstGeom>
        </p:spPr>
        <p:txBody>
          <a:bodyPr lIns="0" tIns="0" rIns="0" bIns="0" rtlCol="0" anchor="t">
            <a:spAutoFit/>
          </a:bodyPr>
          <a:lstStyle/>
          <a:p>
            <a:pPr algn="l">
              <a:lnSpc>
                <a:spcPts val="2517"/>
              </a:lnSpc>
            </a:pPr>
            <a:r>
              <a:rPr lang="en-US" sz="1797">
                <a:solidFill>
                  <a:srgbClr val="000000"/>
                </a:solidFill>
                <a:latin typeface="Montserrat"/>
                <a:ea typeface="Montserrat"/>
                <a:cs typeface="Montserrat"/>
                <a:sym typeface="Montserrat"/>
              </a:rPr>
              <a:t>Cross-sectional analysis of administrative data on veterans who had at least one visit to a Veterans Affairs (VA) chiropractic clinic between 2004 and 2014. Opioid receipt was defined as at least one prescription within a window of 90 days before to 90 days after the index chiropractic clinic visit.</a:t>
            </a:r>
          </a:p>
        </p:txBody>
      </p:sp>
      <p:sp>
        <p:nvSpPr>
          <p:cNvPr id="20" name="TextBox 20"/>
          <p:cNvSpPr txBox="1"/>
          <p:nvPr/>
        </p:nvSpPr>
        <p:spPr>
          <a:xfrm>
            <a:off x="1334295" y="7694243"/>
            <a:ext cx="9703323" cy="935407"/>
          </a:xfrm>
          <a:prstGeom prst="rect">
            <a:avLst/>
          </a:prstGeom>
        </p:spPr>
        <p:txBody>
          <a:bodyPr lIns="0" tIns="0" rIns="0" bIns="0" rtlCol="0" anchor="t">
            <a:spAutoFit/>
          </a:bodyPr>
          <a:lstStyle/>
          <a:p>
            <a:pPr algn="l">
              <a:lnSpc>
                <a:spcPts val="2517"/>
              </a:lnSpc>
            </a:pPr>
            <a:r>
              <a:rPr lang="en-US" sz="1797" b="1">
                <a:solidFill>
                  <a:srgbClr val="000000"/>
                </a:solidFill>
                <a:latin typeface="Montserrat Bold"/>
                <a:ea typeface="Montserrat Bold"/>
                <a:cs typeface="Montserrat Bold"/>
                <a:sym typeface="Montserrat Bold"/>
              </a:rPr>
              <a:t>Nearly one-third of veterans receiving VA chiropractic services also received an opioid prescription</a:t>
            </a:r>
            <a:r>
              <a:rPr lang="en-US" sz="1797">
                <a:solidFill>
                  <a:srgbClr val="000000"/>
                </a:solidFill>
                <a:latin typeface="Montserrat"/>
                <a:ea typeface="Montserrat"/>
                <a:cs typeface="Montserrat"/>
                <a:sym typeface="Montserrat"/>
              </a:rPr>
              <a:t>, yet the frequency of opioid prescriptions was </a:t>
            </a:r>
            <a:r>
              <a:rPr lang="en-US" sz="1797" b="1">
                <a:solidFill>
                  <a:srgbClr val="000000"/>
                </a:solidFill>
                <a:latin typeface="Montserrat Bold"/>
                <a:ea typeface="Montserrat Bold"/>
                <a:cs typeface="Montserrat Bold"/>
                <a:sym typeface="Montserrat Bold"/>
              </a:rPr>
              <a:t>lower</a:t>
            </a:r>
            <a:r>
              <a:rPr lang="en-US" sz="1797">
                <a:solidFill>
                  <a:srgbClr val="000000"/>
                </a:solidFill>
                <a:latin typeface="Montserrat"/>
                <a:ea typeface="Montserrat"/>
                <a:cs typeface="Montserrat"/>
                <a:sym typeface="Montserrat"/>
              </a:rPr>
              <a:t> after the index chiropractic visit than before.</a:t>
            </a:r>
          </a:p>
        </p:txBody>
      </p:sp>
      <p:grpSp>
        <p:nvGrpSpPr>
          <p:cNvPr id="21" name="Group 21"/>
          <p:cNvGrpSpPr/>
          <p:nvPr/>
        </p:nvGrpSpPr>
        <p:grpSpPr>
          <a:xfrm>
            <a:off x="8685786" y="1744872"/>
            <a:ext cx="9187724" cy="4084071"/>
            <a:chOff x="0" y="0"/>
            <a:chExt cx="12250298" cy="5445429"/>
          </a:xfrm>
        </p:grpSpPr>
        <p:sp>
          <p:nvSpPr>
            <p:cNvPr id="22" name="TextBox 22"/>
            <p:cNvSpPr txBox="1"/>
            <p:nvPr/>
          </p:nvSpPr>
          <p:spPr>
            <a:xfrm>
              <a:off x="0" y="19050"/>
              <a:ext cx="12250298" cy="3227917"/>
            </a:xfrm>
            <a:prstGeom prst="rect">
              <a:avLst/>
            </a:prstGeom>
          </p:spPr>
          <p:txBody>
            <a:bodyPr lIns="0" tIns="0" rIns="0" bIns="0" rtlCol="0" anchor="t">
              <a:spAutoFit/>
            </a:bodyPr>
            <a:lstStyle/>
            <a:p>
              <a:pPr algn="r">
                <a:lnSpc>
                  <a:spcPts val="6324"/>
                </a:lnSpc>
              </a:pPr>
              <a:r>
                <a:rPr lang="en-US" sz="5499" b="1">
                  <a:solidFill>
                    <a:srgbClr val="0273A0"/>
                  </a:solidFill>
                  <a:latin typeface="Montserrat Bold"/>
                  <a:ea typeface="Montserrat Bold"/>
                  <a:cs typeface="Montserrat Bold"/>
                  <a:sym typeface="Montserrat Bold"/>
                </a:rPr>
                <a:t>The Evidence Case for a Non-Pharmacological Approach</a:t>
              </a:r>
            </a:p>
          </p:txBody>
        </p:sp>
        <p:sp>
          <p:nvSpPr>
            <p:cNvPr id="23" name="TextBox 23"/>
            <p:cNvSpPr txBox="1"/>
            <p:nvPr/>
          </p:nvSpPr>
          <p:spPr>
            <a:xfrm>
              <a:off x="3415156" y="3687749"/>
              <a:ext cx="8835143" cy="1380067"/>
            </a:xfrm>
            <a:prstGeom prst="rect">
              <a:avLst/>
            </a:prstGeom>
          </p:spPr>
          <p:txBody>
            <a:bodyPr lIns="0" tIns="0" rIns="0" bIns="0" rtlCol="0" anchor="t">
              <a:spAutoFit/>
            </a:bodyPr>
            <a:lstStyle/>
            <a:p>
              <a:pPr algn="r">
                <a:lnSpc>
                  <a:spcPts val="2800"/>
                </a:lnSpc>
              </a:pPr>
              <a:r>
                <a:rPr lang="en-US" sz="2000" b="1">
                  <a:solidFill>
                    <a:srgbClr val="000000"/>
                  </a:solidFill>
                  <a:latin typeface="Montserrat Bold"/>
                  <a:ea typeface="Montserrat Bold"/>
                  <a:cs typeface="Montserrat Bold"/>
                  <a:sym typeface="Montserrat Bold"/>
                </a:rPr>
                <a:t>Opioid Use Among Veterans of Recent Wars Receiving Veterans Affairs Chiropractic Care</a:t>
              </a:r>
            </a:p>
            <a:p>
              <a:pPr algn="r">
                <a:lnSpc>
                  <a:spcPts val="2800"/>
                </a:lnSpc>
              </a:pPr>
              <a:endParaRPr lang="en-US" sz="2000" b="1">
                <a:solidFill>
                  <a:srgbClr val="000000"/>
                </a:solidFill>
                <a:latin typeface="Montserrat Bold"/>
                <a:ea typeface="Montserrat Bold"/>
                <a:cs typeface="Montserrat Bold"/>
                <a:sym typeface="Montserrat Bold"/>
              </a:endParaRPr>
            </a:p>
          </p:txBody>
        </p:sp>
        <p:sp>
          <p:nvSpPr>
            <p:cNvPr id="24" name="TextBox 24"/>
            <p:cNvSpPr txBox="1"/>
            <p:nvPr/>
          </p:nvSpPr>
          <p:spPr>
            <a:xfrm>
              <a:off x="3415156" y="5049189"/>
              <a:ext cx="8835143" cy="396240"/>
            </a:xfrm>
            <a:prstGeom prst="rect">
              <a:avLst/>
            </a:prstGeom>
          </p:spPr>
          <p:txBody>
            <a:bodyPr lIns="0" tIns="0" rIns="0" bIns="0" rtlCol="0" anchor="t">
              <a:spAutoFit/>
            </a:bodyPr>
            <a:lstStyle/>
            <a:p>
              <a:pPr algn="r">
                <a:lnSpc>
                  <a:spcPts val="2520"/>
                </a:lnSpc>
              </a:pPr>
              <a:r>
                <a:rPr lang="en-US" sz="1800" i="1">
                  <a:solidFill>
                    <a:srgbClr val="000000"/>
                  </a:solidFill>
                  <a:latin typeface="Montserrat Italics"/>
                  <a:ea typeface="Montserrat Italics"/>
                  <a:cs typeface="Montserrat Italics"/>
                  <a:sym typeface="Montserrat Italics"/>
                </a:rPr>
                <a:t>Pain Med. 2018 Sep 1</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850061" y="633531"/>
            <a:ext cx="6437939" cy="0"/>
          </a:xfrm>
          <a:prstGeom prst="line">
            <a:avLst/>
          </a:prstGeom>
          <a:ln w="28575" cap="flat">
            <a:solidFill>
              <a:srgbClr val="EC8F37"/>
            </a:solidFill>
            <a:prstDash val="solid"/>
            <a:headEnd type="none" w="sm" len="sm"/>
            <a:tailEnd type="none" w="sm" len="sm"/>
          </a:ln>
        </p:spPr>
        <p:txBody>
          <a:bodyPr/>
          <a:lstStyle/>
          <a:p>
            <a:endParaRPr lang="en-US"/>
          </a:p>
        </p:txBody>
      </p:sp>
      <p:sp>
        <p:nvSpPr>
          <p:cNvPr id="3" name="TextBox 3"/>
          <p:cNvSpPr txBox="1"/>
          <p:nvPr/>
        </p:nvSpPr>
        <p:spPr>
          <a:xfrm>
            <a:off x="828675" y="2425998"/>
            <a:ext cx="8706480" cy="2416175"/>
          </a:xfrm>
          <a:prstGeom prst="rect">
            <a:avLst/>
          </a:prstGeom>
        </p:spPr>
        <p:txBody>
          <a:bodyPr lIns="0" tIns="0" rIns="0" bIns="0" rtlCol="0" anchor="t">
            <a:spAutoFit/>
          </a:bodyPr>
          <a:lstStyle/>
          <a:p>
            <a:pPr algn="l">
              <a:lnSpc>
                <a:spcPts val="6324"/>
              </a:lnSpc>
            </a:pPr>
            <a:r>
              <a:rPr lang="en-US" sz="5499" b="1">
                <a:solidFill>
                  <a:srgbClr val="0273A0"/>
                </a:solidFill>
                <a:latin typeface="Montserrat Bold"/>
                <a:ea typeface="Montserrat Bold"/>
                <a:cs typeface="Montserrat Bold"/>
                <a:sym typeface="Montserrat Bold"/>
              </a:rPr>
              <a:t>The Evidence Case for a Non-Pharmacological Approach</a:t>
            </a:r>
          </a:p>
        </p:txBody>
      </p:sp>
      <p:sp>
        <p:nvSpPr>
          <p:cNvPr id="4" name="TextBox 4"/>
          <p:cNvSpPr txBox="1"/>
          <p:nvPr/>
        </p:nvSpPr>
        <p:spPr>
          <a:xfrm>
            <a:off x="9840138" y="2275483"/>
            <a:ext cx="6585527" cy="935407"/>
          </a:xfrm>
          <a:prstGeom prst="rect">
            <a:avLst/>
          </a:prstGeom>
        </p:spPr>
        <p:txBody>
          <a:bodyPr lIns="0" tIns="0" rIns="0" bIns="0" rtlCol="0" anchor="t">
            <a:spAutoFit/>
          </a:bodyPr>
          <a:lstStyle/>
          <a:p>
            <a:pPr algn="l">
              <a:lnSpc>
                <a:spcPts val="2517"/>
              </a:lnSpc>
            </a:pPr>
            <a:r>
              <a:rPr lang="en-US" sz="1797">
                <a:solidFill>
                  <a:srgbClr val="000000"/>
                </a:solidFill>
                <a:latin typeface="Montserrat"/>
                <a:ea typeface="Montserrat"/>
                <a:cs typeface="Montserrat"/>
                <a:sym typeface="Montserrat"/>
              </a:rPr>
              <a:t> The objective of this investigation was to evaluate the association between utilization of chiropractic services and the use of prescription opioid medications.</a:t>
            </a:r>
          </a:p>
        </p:txBody>
      </p:sp>
      <p:grpSp>
        <p:nvGrpSpPr>
          <p:cNvPr id="5" name="Group 5"/>
          <p:cNvGrpSpPr/>
          <p:nvPr/>
        </p:nvGrpSpPr>
        <p:grpSpPr>
          <a:xfrm>
            <a:off x="9840138" y="1681277"/>
            <a:ext cx="3410565" cy="384656"/>
            <a:chOff x="0" y="0"/>
            <a:chExt cx="4547419" cy="512875"/>
          </a:xfrm>
        </p:grpSpPr>
        <p:grpSp>
          <p:nvGrpSpPr>
            <p:cNvPr id="6" name="Group 6"/>
            <p:cNvGrpSpPr/>
            <p:nvPr/>
          </p:nvGrpSpPr>
          <p:grpSpPr>
            <a:xfrm>
              <a:off x="0" y="0"/>
              <a:ext cx="4547419" cy="512875"/>
              <a:chOff x="0" y="0"/>
              <a:chExt cx="1406421" cy="158621"/>
            </a:xfrm>
          </p:grpSpPr>
          <p:sp>
            <p:nvSpPr>
              <p:cNvPr id="7" name="Freeform 7"/>
              <p:cNvSpPr/>
              <p:nvPr/>
            </p:nvSpPr>
            <p:spPr>
              <a:xfrm>
                <a:off x="0" y="0"/>
                <a:ext cx="1406421" cy="158621"/>
              </a:xfrm>
              <a:custGeom>
                <a:avLst/>
                <a:gdLst/>
                <a:ahLst/>
                <a:cxnLst/>
                <a:rect l="l" t="t" r="r" b="b"/>
                <a:pathLst>
                  <a:path w="1406421" h="158621">
                    <a:moveTo>
                      <a:pt x="0" y="0"/>
                    </a:moveTo>
                    <a:lnTo>
                      <a:pt x="1406421" y="0"/>
                    </a:lnTo>
                    <a:lnTo>
                      <a:pt x="1406421" y="158621"/>
                    </a:lnTo>
                    <a:lnTo>
                      <a:pt x="0" y="158621"/>
                    </a:lnTo>
                    <a:close/>
                  </a:path>
                </a:pathLst>
              </a:custGeom>
              <a:solidFill>
                <a:srgbClr val="EC8F37"/>
              </a:solidFill>
            </p:spPr>
            <p:txBody>
              <a:bodyPr/>
              <a:lstStyle/>
              <a:p>
                <a:endParaRPr lang="en-US"/>
              </a:p>
            </p:txBody>
          </p:sp>
        </p:grpSp>
        <p:sp>
          <p:nvSpPr>
            <p:cNvPr id="8" name="TextBox 8"/>
            <p:cNvSpPr txBox="1"/>
            <p:nvPr/>
          </p:nvSpPr>
          <p:spPr>
            <a:xfrm>
              <a:off x="129206" y="70805"/>
              <a:ext cx="4087151" cy="342689"/>
            </a:xfrm>
            <a:prstGeom prst="rect">
              <a:avLst/>
            </a:prstGeom>
          </p:spPr>
          <p:txBody>
            <a:bodyPr lIns="0" tIns="0" rIns="0" bIns="0" rtlCol="0" anchor="t">
              <a:spAutoFit/>
            </a:bodyPr>
            <a:lstStyle/>
            <a:p>
              <a:pPr algn="l">
                <a:lnSpc>
                  <a:spcPts val="2239"/>
                </a:lnSpc>
              </a:pPr>
              <a:r>
                <a:rPr lang="en-US" sz="1599" b="1">
                  <a:solidFill>
                    <a:srgbClr val="FFFFFF"/>
                  </a:solidFill>
                  <a:latin typeface="Montserrat Semi-Bold"/>
                  <a:ea typeface="Montserrat Semi-Bold"/>
                  <a:cs typeface="Montserrat Semi-Bold"/>
                  <a:sym typeface="Montserrat Semi-Bold"/>
                </a:rPr>
                <a:t>Objective</a:t>
              </a:r>
            </a:p>
          </p:txBody>
        </p:sp>
      </p:grpSp>
      <p:sp>
        <p:nvSpPr>
          <p:cNvPr id="9" name="TextBox 9"/>
          <p:cNvSpPr txBox="1"/>
          <p:nvPr/>
        </p:nvSpPr>
        <p:spPr>
          <a:xfrm>
            <a:off x="9840138" y="4126739"/>
            <a:ext cx="6585527" cy="1564057"/>
          </a:xfrm>
          <a:prstGeom prst="rect">
            <a:avLst/>
          </a:prstGeom>
        </p:spPr>
        <p:txBody>
          <a:bodyPr lIns="0" tIns="0" rIns="0" bIns="0" rtlCol="0" anchor="t">
            <a:spAutoFit/>
          </a:bodyPr>
          <a:lstStyle/>
          <a:p>
            <a:pPr algn="l">
              <a:lnSpc>
                <a:spcPts val="2517"/>
              </a:lnSpc>
            </a:pPr>
            <a:r>
              <a:rPr lang="en-US" sz="1797">
                <a:solidFill>
                  <a:srgbClr val="000000"/>
                </a:solidFill>
                <a:latin typeface="Montserrat"/>
                <a:ea typeface="Montserrat"/>
                <a:cs typeface="Montserrat"/>
                <a:sym typeface="Montserrat"/>
              </a:rPr>
              <a:t>The authors measured likelihood of opioid prescription fill among recipients of services delivered by doctors of chiropractic compared with nonrecipients. They also compared the cohorts with regard to rates of prescription fills for opioids and associated charges.</a:t>
            </a:r>
          </a:p>
        </p:txBody>
      </p:sp>
      <p:grpSp>
        <p:nvGrpSpPr>
          <p:cNvPr id="10" name="Group 10"/>
          <p:cNvGrpSpPr/>
          <p:nvPr/>
        </p:nvGrpSpPr>
        <p:grpSpPr>
          <a:xfrm>
            <a:off x="9840138" y="3533409"/>
            <a:ext cx="3410565" cy="384656"/>
            <a:chOff x="0" y="0"/>
            <a:chExt cx="4547419" cy="512875"/>
          </a:xfrm>
        </p:grpSpPr>
        <p:grpSp>
          <p:nvGrpSpPr>
            <p:cNvPr id="11" name="Group 11"/>
            <p:cNvGrpSpPr/>
            <p:nvPr/>
          </p:nvGrpSpPr>
          <p:grpSpPr>
            <a:xfrm>
              <a:off x="0" y="0"/>
              <a:ext cx="4547419" cy="512875"/>
              <a:chOff x="0" y="0"/>
              <a:chExt cx="1406421" cy="158621"/>
            </a:xfrm>
          </p:grpSpPr>
          <p:sp>
            <p:nvSpPr>
              <p:cNvPr id="12" name="Freeform 12"/>
              <p:cNvSpPr/>
              <p:nvPr/>
            </p:nvSpPr>
            <p:spPr>
              <a:xfrm>
                <a:off x="0" y="0"/>
                <a:ext cx="1406421" cy="158621"/>
              </a:xfrm>
              <a:custGeom>
                <a:avLst/>
                <a:gdLst/>
                <a:ahLst/>
                <a:cxnLst/>
                <a:rect l="l" t="t" r="r" b="b"/>
                <a:pathLst>
                  <a:path w="1406421" h="158621">
                    <a:moveTo>
                      <a:pt x="0" y="0"/>
                    </a:moveTo>
                    <a:lnTo>
                      <a:pt x="1406421" y="0"/>
                    </a:lnTo>
                    <a:lnTo>
                      <a:pt x="1406421" y="158621"/>
                    </a:lnTo>
                    <a:lnTo>
                      <a:pt x="0" y="158621"/>
                    </a:lnTo>
                    <a:close/>
                  </a:path>
                </a:pathLst>
              </a:custGeom>
              <a:solidFill>
                <a:srgbClr val="EC8F37"/>
              </a:solidFill>
            </p:spPr>
            <p:txBody>
              <a:bodyPr/>
              <a:lstStyle/>
              <a:p>
                <a:endParaRPr lang="en-US"/>
              </a:p>
            </p:txBody>
          </p:sp>
        </p:grpSp>
        <p:sp>
          <p:nvSpPr>
            <p:cNvPr id="13" name="TextBox 13"/>
            <p:cNvSpPr txBox="1"/>
            <p:nvPr/>
          </p:nvSpPr>
          <p:spPr>
            <a:xfrm>
              <a:off x="129206" y="70805"/>
              <a:ext cx="4226402" cy="342689"/>
            </a:xfrm>
            <a:prstGeom prst="rect">
              <a:avLst/>
            </a:prstGeom>
          </p:spPr>
          <p:txBody>
            <a:bodyPr lIns="0" tIns="0" rIns="0" bIns="0" rtlCol="0" anchor="t">
              <a:spAutoFit/>
            </a:bodyPr>
            <a:lstStyle/>
            <a:p>
              <a:pPr algn="l">
                <a:lnSpc>
                  <a:spcPts val="2239"/>
                </a:lnSpc>
              </a:pPr>
              <a:r>
                <a:rPr lang="en-US" sz="1599" b="1">
                  <a:solidFill>
                    <a:srgbClr val="FFFFFF"/>
                  </a:solidFill>
                  <a:latin typeface="Montserrat Semi-Bold"/>
                  <a:ea typeface="Montserrat Semi-Bold"/>
                  <a:cs typeface="Montserrat Semi-Bold"/>
                  <a:sym typeface="Montserrat Semi-Bold"/>
                </a:rPr>
                <a:t>Methods</a:t>
              </a:r>
            </a:p>
          </p:txBody>
        </p:sp>
      </p:grpSp>
      <p:sp>
        <p:nvSpPr>
          <p:cNvPr id="14" name="TextBox 14"/>
          <p:cNvSpPr txBox="1"/>
          <p:nvPr/>
        </p:nvSpPr>
        <p:spPr>
          <a:xfrm>
            <a:off x="9840138" y="6751268"/>
            <a:ext cx="7735944" cy="2507032"/>
          </a:xfrm>
          <a:prstGeom prst="rect">
            <a:avLst/>
          </a:prstGeom>
        </p:spPr>
        <p:txBody>
          <a:bodyPr lIns="0" tIns="0" rIns="0" bIns="0" rtlCol="0" anchor="t">
            <a:spAutoFit/>
          </a:bodyPr>
          <a:lstStyle/>
          <a:p>
            <a:pPr algn="l">
              <a:lnSpc>
                <a:spcPts val="2517"/>
              </a:lnSpc>
            </a:pPr>
            <a:r>
              <a:rPr lang="en-US" sz="1797">
                <a:solidFill>
                  <a:srgbClr val="000000"/>
                </a:solidFill>
                <a:latin typeface="Montserrat"/>
                <a:ea typeface="Montserrat"/>
                <a:cs typeface="Montserrat"/>
                <a:sym typeface="Montserrat"/>
              </a:rPr>
              <a:t>The adjusted likelihood of filling a prescription for an opioid analgesic was 55% lower among recipients compared with nonrecipients (odds ratio 0.45; 95% confidence interval 0.40-0.47; p &lt; 0.0001). Average charges per person for opioid prescriptions were also significantly lower among recipients. </a:t>
            </a:r>
            <a:r>
              <a:rPr lang="en-US" sz="1797" b="1">
                <a:solidFill>
                  <a:srgbClr val="000000"/>
                </a:solidFill>
                <a:latin typeface="Montserrat Bold"/>
                <a:ea typeface="Montserrat Bold"/>
                <a:cs typeface="Montserrat Bold"/>
                <a:sym typeface="Montserrat Bold"/>
              </a:rPr>
              <a:t>The likelihood of filling a prescription for an opioid analgesic was significantly lower for recipients of services delivered by doctors of chiropractic compared with nonrecipients.</a:t>
            </a:r>
          </a:p>
        </p:txBody>
      </p:sp>
      <p:grpSp>
        <p:nvGrpSpPr>
          <p:cNvPr id="15" name="Group 15"/>
          <p:cNvGrpSpPr/>
          <p:nvPr/>
        </p:nvGrpSpPr>
        <p:grpSpPr>
          <a:xfrm>
            <a:off x="9840138" y="6118962"/>
            <a:ext cx="3410565" cy="384656"/>
            <a:chOff x="0" y="0"/>
            <a:chExt cx="4547419" cy="512875"/>
          </a:xfrm>
        </p:grpSpPr>
        <p:grpSp>
          <p:nvGrpSpPr>
            <p:cNvPr id="16" name="Group 16"/>
            <p:cNvGrpSpPr/>
            <p:nvPr/>
          </p:nvGrpSpPr>
          <p:grpSpPr>
            <a:xfrm>
              <a:off x="0" y="0"/>
              <a:ext cx="4547419" cy="512875"/>
              <a:chOff x="0" y="0"/>
              <a:chExt cx="1406421" cy="158621"/>
            </a:xfrm>
          </p:grpSpPr>
          <p:sp>
            <p:nvSpPr>
              <p:cNvPr id="17" name="Freeform 17"/>
              <p:cNvSpPr/>
              <p:nvPr/>
            </p:nvSpPr>
            <p:spPr>
              <a:xfrm>
                <a:off x="0" y="0"/>
                <a:ext cx="1406421" cy="158621"/>
              </a:xfrm>
              <a:custGeom>
                <a:avLst/>
                <a:gdLst/>
                <a:ahLst/>
                <a:cxnLst/>
                <a:rect l="l" t="t" r="r" b="b"/>
                <a:pathLst>
                  <a:path w="1406421" h="158621">
                    <a:moveTo>
                      <a:pt x="0" y="0"/>
                    </a:moveTo>
                    <a:lnTo>
                      <a:pt x="1406421" y="0"/>
                    </a:lnTo>
                    <a:lnTo>
                      <a:pt x="1406421" y="158621"/>
                    </a:lnTo>
                    <a:lnTo>
                      <a:pt x="0" y="158621"/>
                    </a:lnTo>
                    <a:close/>
                  </a:path>
                </a:pathLst>
              </a:custGeom>
              <a:solidFill>
                <a:srgbClr val="EC8F37"/>
              </a:solidFill>
            </p:spPr>
            <p:txBody>
              <a:bodyPr/>
              <a:lstStyle/>
              <a:p>
                <a:endParaRPr lang="en-US"/>
              </a:p>
            </p:txBody>
          </p:sp>
        </p:grpSp>
        <p:sp>
          <p:nvSpPr>
            <p:cNvPr id="18" name="TextBox 18"/>
            <p:cNvSpPr txBox="1"/>
            <p:nvPr/>
          </p:nvSpPr>
          <p:spPr>
            <a:xfrm>
              <a:off x="129206" y="70805"/>
              <a:ext cx="4226402" cy="342689"/>
            </a:xfrm>
            <a:prstGeom prst="rect">
              <a:avLst/>
            </a:prstGeom>
          </p:spPr>
          <p:txBody>
            <a:bodyPr lIns="0" tIns="0" rIns="0" bIns="0" rtlCol="0" anchor="t">
              <a:spAutoFit/>
            </a:bodyPr>
            <a:lstStyle/>
            <a:p>
              <a:pPr algn="l">
                <a:lnSpc>
                  <a:spcPts val="2239"/>
                </a:lnSpc>
              </a:pPr>
              <a:r>
                <a:rPr lang="en-US" sz="1599" b="1">
                  <a:solidFill>
                    <a:srgbClr val="FFFFFF"/>
                  </a:solidFill>
                  <a:latin typeface="Montserrat Semi-Bold"/>
                  <a:ea typeface="Montserrat Semi-Bold"/>
                  <a:cs typeface="Montserrat Semi-Bold"/>
                  <a:sym typeface="Montserrat Semi-Bold"/>
                </a:rPr>
                <a:t>Results</a:t>
              </a:r>
            </a:p>
          </p:txBody>
        </p:sp>
      </p:grpSp>
      <p:sp>
        <p:nvSpPr>
          <p:cNvPr id="19" name="TextBox 19"/>
          <p:cNvSpPr txBox="1"/>
          <p:nvPr/>
        </p:nvSpPr>
        <p:spPr>
          <a:xfrm>
            <a:off x="828675" y="5105400"/>
            <a:ext cx="6626357" cy="1397000"/>
          </a:xfrm>
          <a:prstGeom prst="rect">
            <a:avLst/>
          </a:prstGeom>
        </p:spPr>
        <p:txBody>
          <a:bodyPr lIns="0" tIns="0" rIns="0" bIns="0" rtlCol="0" anchor="t">
            <a:spAutoFit/>
          </a:bodyPr>
          <a:lstStyle/>
          <a:p>
            <a:pPr algn="l">
              <a:lnSpc>
                <a:spcPts val="2800"/>
              </a:lnSpc>
            </a:pPr>
            <a:r>
              <a:rPr lang="en-US" sz="2000" b="1">
                <a:solidFill>
                  <a:srgbClr val="000000"/>
                </a:solidFill>
                <a:latin typeface="Montserrat Bold"/>
                <a:ea typeface="Montserrat Bold"/>
                <a:cs typeface="Montserrat Bold"/>
                <a:sym typeface="Montserrat Bold"/>
              </a:rPr>
              <a:t>Association Between Utilization of Chiropractic Services for Treatment of Low-Back Pain and Use of Prescription Opioids</a:t>
            </a:r>
          </a:p>
          <a:p>
            <a:pPr algn="l">
              <a:lnSpc>
                <a:spcPts val="2800"/>
              </a:lnSpc>
            </a:pPr>
            <a:endParaRPr lang="en-US" sz="2000" b="1">
              <a:solidFill>
                <a:srgbClr val="000000"/>
              </a:solidFill>
              <a:latin typeface="Montserrat Bold"/>
              <a:ea typeface="Montserrat Bold"/>
              <a:cs typeface="Montserrat Bold"/>
              <a:sym typeface="Montserrat Bold"/>
            </a:endParaRPr>
          </a:p>
        </p:txBody>
      </p:sp>
      <p:sp>
        <p:nvSpPr>
          <p:cNvPr id="20" name="AutoShape 20"/>
          <p:cNvSpPr/>
          <p:nvPr/>
        </p:nvSpPr>
        <p:spPr>
          <a:xfrm>
            <a:off x="0" y="9700628"/>
            <a:ext cx="18395101" cy="0"/>
          </a:xfrm>
          <a:prstGeom prst="line">
            <a:avLst/>
          </a:prstGeom>
          <a:ln w="38100" cap="flat">
            <a:solidFill>
              <a:srgbClr val="EC8F37"/>
            </a:solidFill>
            <a:prstDash val="solid"/>
            <a:headEnd type="none" w="sm" len="sm"/>
            <a:tailEnd type="none" w="sm" len="sm"/>
          </a:ln>
        </p:spPr>
        <p:txBody>
          <a:bodyPr/>
          <a:lstStyle/>
          <a:p>
            <a:endParaRPr lang="en-US"/>
          </a:p>
        </p:txBody>
      </p:sp>
      <p:sp>
        <p:nvSpPr>
          <p:cNvPr id="21" name="Freeform 21"/>
          <p:cNvSpPr/>
          <p:nvPr/>
        </p:nvSpPr>
        <p:spPr>
          <a:xfrm>
            <a:off x="390047" y="281019"/>
            <a:ext cx="1277305" cy="1277305"/>
          </a:xfrm>
          <a:custGeom>
            <a:avLst/>
            <a:gdLst/>
            <a:ahLst/>
            <a:cxnLst/>
            <a:rect l="l" t="t" r="r" b="b"/>
            <a:pathLst>
              <a:path w="1277305" h="1277305">
                <a:moveTo>
                  <a:pt x="0" y="0"/>
                </a:moveTo>
                <a:lnTo>
                  <a:pt x="1277306" y="0"/>
                </a:lnTo>
                <a:lnTo>
                  <a:pt x="1277306" y="1277305"/>
                </a:lnTo>
                <a:lnTo>
                  <a:pt x="0" y="1277305"/>
                </a:lnTo>
                <a:lnTo>
                  <a:pt x="0" y="0"/>
                </a:lnTo>
                <a:close/>
              </a:path>
            </a:pathLst>
          </a:custGeom>
          <a:blipFill>
            <a:blip r:embed="rId2"/>
            <a:stretch>
              <a:fillRect/>
            </a:stretch>
          </a:blipFill>
        </p:spPr>
        <p:txBody>
          <a:bodyPr/>
          <a:lstStyle/>
          <a:p>
            <a:endParaRPr lang="en-US"/>
          </a:p>
        </p:txBody>
      </p:sp>
      <p:sp>
        <p:nvSpPr>
          <p:cNvPr id="22" name="TextBox 22"/>
          <p:cNvSpPr txBox="1"/>
          <p:nvPr/>
        </p:nvSpPr>
        <p:spPr>
          <a:xfrm>
            <a:off x="828675" y="6430151"/>
            <a:ext cx="6626357" cy="306705"/>
          </a:xfrm>
          <a:prstGeom prst="rect">
            <a:avLst/>
          </a:prstGeom>
        </p:spPr>
        <p:txBody>
          <a:bodyPr lIns="0" tIns="0" rIns="0" bIns="0" rtlCol="0" anchor="t">
            <a:spAutoFit/>
          </a:bodyPr>
          <a:lstStyle/>
          <a:p>
            <a:pPr algn="l">
              <a:lnSpc>
                <a:spcPts val="2520"/>
              </a:lnSpc>
            </a:pPr>
            <a:r>
              <a:rPr lang="en-US" sz="1800" i="1">
                <a:solidFill>
                  <a:srgbClr val="000000"/>
                </a:solidFill>
                <a:latin typeface="Montserrat Italics"/>
                <a:ea typeface="Montserrat Italics"/>
                <a:cs typeface="Montserrat Italics"/>
                <a:sym typeface="Montserrat Italics"/>
              </a:rPr>
              <a:t>J Altern Complement Med. 2018 Jun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273A0"/>
        </a:solidFill>
        <a:effectLst/>
      </p:bgPr>
    </p:bg>
    <p:spTree>
      <p:nvGrpSpPr>
        <p:cNvPr id="1" name=""/>
        <p:cNvGrpSpPr/>
        <p:nvPr/>
      </p:nvGrpSpPr>
      <p:grpSpPr>
        <a:xfrm>
          <a:off x="0" y="0"/>
          <a:ext cx="0" cy="0"/>
          <a:chOff x="0" y="0"/>
          <a:chExt cx="0" cy="0"/>
        </a:xfrm>
      </p:grpSpPr>
      <p:sp>
        <p:nvSpPr>
          <p:cNvPr id="2" name="AutoShape 2"/>
          <p:cNvSpPr/>
          <p:nvPr/>
        </p:nvSpPr>
        <p:spPr>
          <a:xfrm>
            <a:off x="0" y="9700628"/>
            <a:ext cx="18395101" cy="0"/>
          </a:xfrm>
          <a:prstGeom prst="line">
            <a:avLst/>
          </a:prstGeom>
          <a:ln w="38100" cap="flat">
            <a:solidFill>
              <a:srgbClr val="FFFFFF"/>
            </a:solidFill>
            <a:prstDash val="solid"/>
            <a:headEnd type="none" w="sm" len="sm"/>
            <a:tailEnd type="none" w="sm" len="sm"/>
          </a:ln>
        </p:spPr>
        <p:txBody>
          <a:bodyPr/>
          <a:lstStyle/>
          <a:p>
            <a:endParaRPr lang="en-US"/>
          </a:p>
        </p:txBody>
      </p:sp>
      <p:sp>
        <p:nvSpPr>
          <p:cNvPr id="3" name="AutoShape 3"/>
          <p:cNvSpPr/>
          <p:nvPr/>
        </p:nvSpPr>
        <p:spPr>
          <a:xfrm>
            <a:off x="11850061" y="633531"/>
            <a:ext cx="6437939" cy="0"/>
          </a:xfrm>
          <a:prstGeom prst="line">
            <a:avLst/>
          </a:prstGeom>
          <a:ln w="28575" cap="flat">
            <a:solidFill>
              <a:srgbClr val="FFFFFF"/>
            </a:solidFill>
            <a:prstDash val="solid"/>
            <a:headEnd type="none" w="sm" len="sm"/>
            <a:tailEnd type="none" w="sm" len="sm"/>
          </a:ln>
        </p:spPr>
        <p:txBody>
          <a:bodyPr/>
          <a:lstStyle/>
          <a:p>
            <a:endParaRPr lang="en-US"/>
          </a:p>
        </p:txBody>
      </p:sp>
      <p:sp>
        <p:nvSpPr>
          <p:cNvPr id="4" name="Freeform 4"/>
          <p:cNvSpPr/>
          <p:nvPr/>
        </p:nvSpPr>
        <p:spPr>
          <a:xfrm>
            <a:off x="1561151" y="2904035"/>
            <a:ext cx="6263307" cy="2479234"/>
          </a:xfrm>
          <a:custGeom>
            <a:avLst/>
            <a:gdLst/>
            <a:ahLst/>
            <a:cxnLst/>
            <a:rect l="l" t="t" r="r" b="b"/>
            <a:pathLst>
              <a:path w="6263307" h="2479234">
                <a:moveTo>
                  <a:pt x="0" y="0"/>
                </a:moveTo>
                <a:lnTo>
                  <a:pt x="6263307" y="0"/>
                </a:lnTo>
                <a:lnTo>
                  <a:pt x="6263307" y="2479234"/>
                </a:lnTo>
                <a:lnTo>
                  <a:pt x="0" y="2479234"/>
                </a:lnTo>
                <a:lnTo>
                  <a:pt x="0" y="0"/>
                </a:lnTo>
                <a:close/>
              </a:path>
            </a:pathLst>
          </a:custGeom>
          <a:blipFill>
            <a:blip r:embed="rId2"/>
            <a:stretch>
              <a:fillRect b="-12104"/>
            </a:stretch>
          </a:blipFill>
        </p:spPr>
        <p:txBody>
          <a:bodyPr/>
          <a:lstStyle/>
          <a:p>
            <a:endParaRPr lang="en-US"/>
          </a:p>
        </p:txBody>
      </p:sp>
      <p:sp>
        <p:nvSpPr>
          <p:cNvPr id="5" name="Freeform 5"/>
          <p:cNvSpPr/>
          <p:nvPr/>
        </p:nvSpPr>
        <p:spPr>
          <a:xfrm>
            <a:off x="9144000" y="2895698"/>
            <a:ext cx="7912719" cy="2495907"/>
          </a:xfrm>
          <a:custGeom>
            <a:avLst/>
            <a:gdLst/>
            <a:ahLst/>
            <a:cxnLst/>
            <a:rect l="l" t="t" r="r" b="b"/>
            <a:pathLst>
              <a:path w="7912719" h="2495907">
                <a:moveTo>
                  <a:pt x="0" y="0"/>
                </a:moveTo>
                <a:lnTo>
                  <a:pt x="7912719" y="0"/>
                </a:lnTo>
                <a:lnTo>
                  <a:pt x="7912719" y="2495907"/>
                </a:lnTo>
                <a:lnTo>
                  <a:pt x="0" y="2495907"/>
                </a:lnTo>
                <a:lnTo>
                  <a:pt x="0" y="0"/>
                </a:lnTo>
                <a:close/>
              </a:path>
            </a:pathLst>
          </a:custGeom>
          <a:blipFill>
            <a:blip r:embed="rId3"/>
            <a:stretch>
              <a:fillRect b="-11356"/>
            </a:stretch>
          </a:blipFill>
        </p:spPr>
        <p:txBody>
          <a:bodyPr/>
          <a:lstStyle/>
          <a:p>
            <a:endParaRPr lang="en-US"/>
          </a:p>
        </p:txBody>
      </p:sp>
      <p:sp>
        <p:nvSpPr>
          <p:cNvPr id="6" name="Freeform 6"/>
          <p:cNvSpPr/>
          <p:nvPr/>
        </p:nvSpPr>
        <p:spPr>
          <a:xfrm>
            <a:off x="1311060" y="7224617"/>
            <a:ext cx="8473939" cy="2309148"/>
          </a:xfrm>
          <a:custGeom>
            <a:avLst/>
            <a:gdLst/>
            <a:ahLst/>
            <a:cxnLst/>
            <a:rect l="l" t="t" r="r" b="b"/>
            <a:pathLst>
              <a:path w="8473939" h="2309148">
                <a:moveTo>
                  <a:pt x="0" y="0"/>
                </a:moveTo>
                <a:lnTo>
                  <a:pt x="8473939" y="0"/>
                </a:lnTo>
                <a:lnTo>
                  <a:pt x="8473939" y="2309148"/>
                </a:lnTo>
                <a:lnTo>
                  <a:pt x="0" y="2309148"/>
                </a:lnTo>
                <a:lnTo>
                  <a:pt x="0" y="0"/>
                </a:lnTo>
                <a:close/>
              </a:path>
            </a:pathLst>
          </a:custGeom>
          <a:blipFill>
            <a:blip r:embed="rId4"/>
            <a:stretch>
              <a:fillRect/>
            </a:stretch>
          </a:blipFill>
        </p:spPr>
        <p:txBody>
          <a:bodyPr/>
          <a:lstStyle/>
          <a:p>
            <a:endParaRPr lang="en-US"/>
          </a:p>
        </p:txBody>
      </p:sp>
      <p:sp>
        <p:nvSpPr>
          <p:cNvPr id="7" name="TextBox 7"/>
          <p:cNvSpPr txBox="1"/>
          <p:nvPr/>
        </p:nvSpPr>
        <p:spPr>
          <a:xfrm>
            <a:off x="1311060" y="1095375"/>
            <a:ext cx="10716678" cy="1497965"/>
          </a:xfrm>
          <a:prstGeom prst="rect">
            <a:avLst/>
          </a:prstGeom>
        </p:spPr>
        <p:txBody>
          <a:bodyPr lIns="0" tIns="0" rIns="0" bIns="0" rtlCol="0" anchor="t">
            <a:spAutoFit/>
          </a:bodyPr>
          <a:lstStyle/>
          <a:p>
            <a:pPr algn="l">
              <a:lnSpc>
                <a:spcPts val="5830"/>
              </a:lnSpc>
            </a:pPr>
            <a:r>
              <a:rPr lang="en-US" sz="5500" b="1">
                <a:solidFill>
                  <a:srgbClr val="FFFFFF"/>
                </a:solidFill>
                <a:latin typeface="Montserrat Bold"/>
                <a:ea typeface="Montserrat Bold"/>
                <a:cs typeface="Montserrat Bold"/>
                <a:sym typeface="Montserrat Bold"/>
              </a:rPr>
              <a:t>Research on Older Adults and Medicare Populations</a:t>
            </a:r>
          </a:p>
        </p:txBody>
      </p:sp>
      <p:sp>
        <p:nvSpPr>
          <p:cNvPr id="8" name="TextBox 8"/>
          <p:cNvSpPr txBox="1"/>
          <p:nvPr/>
        </p:nvSpPr>
        <p:spPr>
          <a:xfrm>
            <a:off x="1561151" y="5487238"/>
            <a:ext cx="6830179" cy="1323340"/>
          </a:xfrm>
          <a:prstGeom prst="rect">
            <a:avLst/>
          </a:prstGeom>
        </p:spPr>
        <p:txBody>
          <a:bodyPr lIns="0" tIns="0" rIns="0" bIns="0" rtlCol="0" anchor="t">
            <a:spAutoFit/>
          </a:bodyPr>
          <a:lstStyle/>
          <a:p>
            <a:pPr algn="l">
              <a:lnSpc>
                <a:spcPts val="2660"/>
              </a:lnSpc>
            </a:pPr>
            <a:r>
              <a:rPr lang="en-US" sz="1900" b="1">
                <a:solidFill>
                  <a:srgbClr val="FFFFFF"/>
                </a:solidFill>
                <a:latin typeface="Montserrat Bold"/>
                <a:ea typeface="Montserrat Bold"/>
                <a:cs typeface="Montserrat Bold"/>
                <a:sym typeface="Montserrat Bold"/>
              </a:rPr>
              <a:t>Results: </a:t>
            </a:r>
            <a:r>
              <a:rPr lang="en-US" sz="1900">
                <a:solidFill>
                  <a:srgbClr val="FFFFFF"/>
                </a:solidFill>
                <a:latin typeface="Montserrat"/>
                <a:ea typeface="Montserrat"/>
                <a:cs typeface="Montserrat"/>
                <a:sym typeface="Montserrat"/>
              </a:rPr>
              <a:t>The adjusted risk of filling an opioid prescription within 365 days of initial visit was 56% lower among recipients of chiropractic care as compared to non-recipients</a:t>
            </a:r>
          </a:p>
        </p:txBody>
      </p:sp>
      <p:sp>
        <p:nvSpPr>
          <p:cNvPr id="9" name="TextBox 9"/>
          <p:cNvSpPr txBox="1"/>
          <p:nvPr/>
        </p:nvSpPr>
        <p:spPr>
          <a:xfrm>
            <a:off x="9144000" y="5487238"/>
            <a:ext cx="8265509" cy="1323340"/>
          </a:xfrm>
          <a:prstGeom prst="rect">
            <a:avLst/>
          </a:prstGeom>
        </p:spPr>
        <p:txBody>
          <a:bodyPr lIns="0" tIns="0" rIns="0" bIns="0" rtlCol="0" anchor="t">
            <a:spAutoFit/>
          </a:bodyPr>
          <a:lstStyle/>
          <a:p>
            <a:pPr algn="l">
              <a:lnSpc>
                <a:spcPts val="2660"/>
              </a:lnSpc>
            </a:pPr>
            <a:r>
              <a:rPr lang="en-US" sz="1900" b="1">
                <a:solidFill>
                  <a:srgbClr val="FFFFFF"/>
                </a:solidFill>
                <a:latin typeface="Montserrat Bold"/>
                <a:ea typeface="Montserrat Bold"/>
                <a:cs typeface="Montserrat Bold"/>
                <a:sym typeface="Montserrat Bold"/>
              </a:rPr>
              <a:t>Results: </a:t>
            </a:r>
            <a:r>
              <a:rPr lang="en-US" sz="1900">
                <a:solidFill>
                  <a:srgbClr val="FFFFFF"/>
                </a:solidFill>
                <a:latin typeface="Montserrat"/>
                <a:ea typeface="Montserrat"/>
                <a:cs typeface="Montserrat"/>
                <a:sym typeface="Montserrat"/>
              </a:rPr>
              <a:t>Adults aged 65 to 84 who initiated long-term treatment for cLBP via OAT incurred lower long-term costs for low back pain but higher long-term total healthcare costs under Medicare compared with patients who initiated long-term treatment with SMT.</a:t>
            </a:r>
          </a:p>
        </p:txBody>
      </p:sp>
      <p:sp>
        <p:nvSpPr>
          <p:cNvPr id="10" name="TextBox 10"/>
          <p:cNvSpPr txBox="1"/>
          <p:nvPr/>
        </p:nvSpPr>
        <p:spPr>
          <a:xfrm>
            <a:off x="9975369" y="7665433"/>
            <a:ext cx="7780523" cy="1656715"/>
          </a:xfrm>
          <a:prstGeom prst="rect">
            <a:avLst/>
          </a:prstGeom>
        </p:spPr>
        <p:txBody>
          <a:bodyPr lIns="0" tIns="0" rIns="0" bIns="0" rtlCol="0" anchor="t">
            <a:spAutoFit/>
          </a:bodyPr>
          <a:lstStyle/>
          <a:p>
            <a:pPr algn="l">
              <a:lnSpc>
                <a:spcPts val="2660"/>
              </a:lnSpc>
            </a:pPr>
            <a:r>
              <a:rPr lang="en-US" sz="1900" b="1">
                <a:solidFill>
                  <a:srgbClr val="FFFFFF"/>
                </a:solidFill>
                <a:latin typeface="Montserrat Bold"/>
                <a:ea typeface="Montserrat Bold"/>
                <a:cs typeface="Montserrat Bold"/>
                <a:sym typeface="Montserrat Bold"/>
              </a:rPr>
              <a:t>Results: </a:t>
            </a:r>
            <a:r>
              <a:rPr lang="en-US" sz="1900">
                <a:solidFill>
                  <a:srgbClr val="FFFFFF"/>
                </a:solidFill>
                <a:latin typeface="Montserrat"/>
                <a:ea typeface="Montserrat"/>
                <a:cs typeface="Montserrat"/>
                <a:sym typeface="Montserrat"/>
              </a:rPr>
              <a:t>Patients with spine-related musculoskeletal pain who consulted a chiropractor as their initial provider incurred substantially decreased downstream healthcare services and associated costs, resulting in lower overall healthcare costs compared with medical management.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850061" y="661348"/>
            <a:ext cx="6437939" cy="0"/>
          </a:xfrm>
          <a:prstGeom prst="line">
            <a:avLst/>
          </a:prstGeom>
          <a:ln w="28575" cap="flat">
            <a:solidFill>
              <a:srgbClr val="EC8F37"/>
            </a:solidFill>
            <a:prstDash val="solid"/>
            <a:headEnd type="none" w="sm" len="sm"/>
            <a:tailEnd type="none" w="sm" len="sm"/>
          </a:ln>
        </p:spPr>
        <p:txBody>
          <a:bodyPr/>
          <a:lstStyle/>
          <a:p>
            <a:endParaRPr lang="en-US"/>
          </a:p>
        </p:txBody>
      </p:sp>
      <p:sp>
        <p:nvSpPr>
          <p:cNvPr id="3" name="AutoShape 3"/>
          <p:cNvSpPr/>
          <p:nvPr/>
        </p:nvSpPr>
        <p:spPr>
          <a:xfrm>
            <a:off x="0" y="9728445"/>
            <a:ext cx="18395101" cy="0"/>
          </a:xfrm>
          <a:prstGeom prst="line">
            <a:avLst/>
          </a:prstGeom>
          <a:ln w="38100" cap="flat">
            <a:solidFill>
              <a:srgbClr val="EC8F37"/>
            </a:solidFill>
            <a:prstDash val="solid"/>
            <a:headEnd type="none" w="sm" len="sm"/>
            <a:tailEnd type="none" w="sm" len="sm"/>
          </a:ln>
        </p:spPr>
        <p:txBody>
          <a:bodyPr/>
          <a:lstStyle/>
          <a:p>
            <a:endParaRPr lang="en-US"/>
          </a:p>
        </p:txBody>
      </p:sp>
      <p:grpSp>
        <p:nvGrpSpPr>
          <p:cNvPr id="4" name="Group 4"/>
          <p:cNvGrpSpPr/>
          <p:nvPr/>
        </p:nvGrpSpPr>
        <p:grpSpPr>
          <a:xfrm>
            <a:off x="8624410" y="2588259"/>
            <a:ext cx="2485302" cy="1680894"/>
            <a:chOff x="0" y="0"/>
            <a:chExt cx="1656601" cy="1120416"/>
          </a:xfrm>
        </p:grpSpPr>
        <p:sp>
          <p:nvSpPr>
            <p:cNvPr id="5" name="Freeform 5"/>
            <p:cNvSpPr/>
            <p:nvPr/>
          </p:nvSpPr>
          <p:spPr>
            <a:xfrm>
              <a:off x="0" y="0"/>
              <a:ext cx="1656601" cy="1120416"/>
            </a:xfrm>
            <a:custGeom>
              <a:avLst/>
              <a:gdLst/>
              <a:ahLst/>
              <a:cxnLst/>
              <a:rect l="l" t="t" r="r" b="b"/>
              <a:pathLst>
                <a:path w="1656601" h="1120416">
                  <a:moveTo>
                    <a:pt x="0" y="0"/>
                  </a:moveTo>
                  <a:lnTo>
                    <a:pt x="1656601" y="0"/>
                  </a:lnTo>
                  <a:lnTo>
                    <a:pt x="1656601" y="1120416"/>
                  </a:lnTo>
                  <a:lnTo>
                    <a:pt x="0" y="1120416"/>
                  </a:lnTo>
                  <a:close/>
                </a:path>
              </a:pathLst>
            </a:custGeom>
            <a:solidFill>
              <a:srgbClr val="EC8F37"/>
            </a:solidFill>
          </p:spPr>
          <p:txBody>
            <a:bodyPr/>
            <a:lstStyle/>
            <a:p>
              <a:endParaRPr lang="en-US"/>
            </a:p>
          </p:txBody>
        </p:sp>
      </p:grpSp>
      <p:grpSp>
        <p:nvGrpSpPr>
          <p:cNvPr id="6" name="Group 6"/>
          <p:cNvGrpSpPr/>
          <p:nvPr/>
        </p:nvGrpSpPr>
        <p:grpSpPr>
          <a:xfrm>
            <a:off x="8624410" y="5365032"/>
            <a:ext cx="2485302" cy="1986694"/>
            <a:chOff x="0" y="0"/>
            <a:chExt cx="1656601" cy="1324250"/>
          </a:xfrm>
        </p:grpSpPr>
        <p:sp>
          <p:nvSpPr>
            <p:cNvPr id="7" name="Freeform 7"/>
            <p:cNvSpPr/>
            <p:nvPr/>
          </p:nvSpPr>
          <p:spPr>
            <a:xfrm>
              <a:off x="0" y="0"/>
              <a:ext cx="1656601" cy="1324250"/>
            </a:xfrm>
            <a:custGeom>
              <a:avLst/>
              <a:gdLst/>
              <a:ahLst/>
              <a:cxnLst/>
              <a:rect l="l" t="t" r="r" b="b"/>
              <a:pathLst>
                <a:path w="1656601" h="1324250">
                  <a:moveTo>
                    <a:pt x="0" y="0"/>
                  </a:moveTo>
                  <a:lnTo>
                    <a:pt x="1656601" y="0"/>
                  </a:lnTo>
                  <a:lnTo>
                    <a:pt x="1656601" y="1324250"/>
                  </a:lnTo>
                  <a:lnTo>
                    <a:pt x="0" y="1324250"/>
                  </a:lnTo>
                  <a:close/>
                </a:path>
              </a:pathLst>
            </a:custGeom>
            <a:solidFill>
              <a:srgbClr val="EC8F37"/>
            </a:solidFill>
          </p:spPr>
          <p:txBody>
            <a:bodyPr/>
            <a:lstStyle/>
            <a:p>
              <a:endParaRPr lang="en-US"/>
            </a:p>
          </p:txBody>
        </p:sp>
      </p:grpSp>
      <p:sp>
        <p:nvSpPr>
          <p:cNvPr id="8" name="Freeform 8"/>
          <p:cNvSpPr/>
          <p:nvPr/>
        </p:nvSpPr>
        <p:spPr>
          <a:xfrm>
            <a:off x="390047" y="281019"/>
            <a:ext cx="1277305" cy="1277305"/>
          </a:xfrm>
          <a:custGeom>
            <a:avLst/>
            <a:gdLst/>
            <a:ahLst/>
            <a:cxnLst/>
            <a:rect l="l" t="t" r="r" b="b"/>
            <a:pathLst>
              <a:path w="1277305" h="1277305">
                <a:moveTo>
                  <a:pt x="0" y="0"/>
                </a:moveTo>
                <a:lnTo>
                  <a:pt x="1277306" y="0"/>
                </a:lnTo>
                <a:lnTo>
                  <a:pt x="1277306" y="1277305"/>
                </a:lnTo>
                <a:lnTo>
                  <a:pt x="0" y="1277305"/>
                </a:lnTo>
                <a:lnTo>
                  <a:pt x="0" y="0"/>
                </a:lnTo>
                <a:close/>
              </a:path>
            </a:pathLst>
          </a:custGeom>
          <a:blipFill>
            <a:blip r:embed="rId2"/>
            <a:stretch>
              <a:fillRect/>
            </a:stretch>
          </a:blipFill>
        </p:spPr>
        <p:txBody>
          <a:bodyPr/>
          <a:lstStyle/>
          <a:p>
            <a:endParaRPr lang="en-US"/>
          </a:p>
        </p:txBody>
      </p:sp>
      <p:sp>
        <p:nvSpPr>
          <p:cNvPr id="9" name="TextBox 9"/>
          <p:cNvSpPr txBox="1"/>
          <p:nvPr/>
        </p:nvSpPr>
        <p:spPr>
          <a:xfrm>
            <a:off x="1507427" y="1732517"/>
            <a:ext cx="6341489" cy="1917700"/>
          </a:xfrm>
          <a:prstGeom prst="rect">
            <a:avLst/>
          </a:prstGeom>
        </p:spPr>
        <p:txBody>
          <a:bodyPr lIns="0" tIns="0" rIns="0" bIns="0" rtlCol="0" anchor="t">
            <a:spAutoFit/>
          </a:bodyPr>
          <a:lstStyle/>
          <a:p>
            <a:pPr algn="l">
              <a:lnSpc>
                <a:spcPts val="7700"/>
              </a:lnSpc>
            </a:pPr>
            <a:r>
              <a:rPr lang="en-US" sz="5500" b="1">
                <a:solidFill>
                  <a:srgbClr val="0273A0"/>
                </a:solidFill>
                <a:latin typeface="Montserrat Bold"/>
                <a:ea typeface="Montserrat Bold"/>
                <a:cs typeface="Montserrat Bold"/>
                <a:sym typeface="Montserrat Bold"/>
              </a:rPr>
              <a:t>Impact on Quality of Life</a:t>
            </a:r>
          </a:p>
        </p:txBody>
      </p:sp>
      <p:sp>
        <p:nvSpPr>
          <p:cNvPr id="10" name="TextBox 10"/>
          <p:cNvSpPr txBox="1"/>
          <p:nvPr/>
        </p:nvSpPr>
        <p:spPr>
          <a:xfrm>
            <a:off x="1507427" y="4075367"/>
            <a:ext cx="5954735" cy="2797175"/>
          </a:xfrm>
          <a:prstGeom prst="rect">
            <a:avLst/>
          </a:prstGeom>
        </p:spPr>
        <p:txBody>
          <a:bodyPr lIns="0" tIns="0" rIns="0" bIns="0" rtlCol="0" anchor="t">
            <a:spAutoFit/>
          </a:bodyPr>
          <a:lstStyle/>
          <a:p>
            <a:pPr algn="l">
              <a:lnSpc>
                <a:spcPts val="2799"/>
              </a:lnSpc>
              <a:spcBef>
                <a:spcPct val="0"/>
              </a:spcBef>
            </a:pPr>
            <a:r>
              <a:rPr lang="en-US" sz="1999">
                <a:solidFill>
                  <a:srgbClr val="000000"/>
                </a:solidFill>
                <a:latin typeface="Montserrat"/>
                <a:ea typeface="Montserrat"/>
                <a:cs typeface="Montserrat"/>
                <a:sym typeface="Montserrat"/>
              </a:rPr>
              <a:t>Chiropractic care can significantly improve a patient’s quality of life by addressing pain, enhancing mobility, and supporting overall well-being. By combining pain relief, functional improvements, and a patient-centered approach, chiropractic care helps individuals regain their ability to perform daily activities and enjoy an active, fulfilling life.</a:t>
            </a:r>
          </a:p>
        </p:txBody>
      </p:sp>
      <p:sp>
        <p:nvSpPr>
          <p:cNvPr id="11" name="TextBox 11"/>
          <p:cNvSpPr txBox="1"/>
          <p:nvPr/>
        </p:nvSpPr>
        <p:spPr>
          <a:xfrm>
            <a:off x="8911656" y="2532558"/>
            <a:ext cx="1910810" cy="896148"/>
          </a:xfrm>
          <a:prstGeom prst="rect">
            <a:avLst/>
          </a:prstGeom>
        </p:spPr>
        <p:txBody>
          <a:bodyPr lIns="0" tIns="0" rIns="0" bIns="0" rtlCol="0" anchor="t">
            <a:spAutoFit/>
          </a:bodyPr>
          <a:lstStyle/>
          <a:p>
            <a:pPr algn="ctr">
              <a:lnSpc>
                <a:spcPts val="7306"/>
              </a:lnSpc>
            </a:pPr>
            <a:r>
              <a:rPr lang="en-US" sz="5218">
                <a:solidFill>
                  <a:srgbClr val="FFFFFF"/>
                </a:solidFill>
                <a:latin typeface="Montserrat Classic"/>
                <a:ea typeface="Montserrat Classic"/>
                <a:cs typeface="Montserrat Classic"/>
                <a:sym typeface="Montserrat Classic"/>
              </a:rPr>
              <a:t>84%</a:t>
            </a:r>
          </a:p>
        </p:txBody>
      </p:sp>
      <p:sp>
        <p:nvSpPr>
          <p:cNvPr id="12" name="TextBox 12"/>
          <p:cNvSpPr txBox="1"/>
          <p:nvPr/>
        </p:nvSpPr>
        <p:spPr>
          <a:xfrm>
            <a:off x="8693300" y="3341313"/>
            <a:ext cx="2332481" cy="769193"/>
          </a:xfrm>
          <a:prstGeom prst="rect">
            <a:avLst/>
          </a:prstGeom>
        </p:spPr>
        <p:txBody>
          <a:bodyPr lIns="0" tIns="0" rIns="0" bIns="0" rtlCol="0" anchor="t">
            <a:spAutoFit/>
          </a:bodyPr>
          <a:lstStyle/>
          <a:p>
            <a:pPr algn="ctr">
              <a:lnSpc>
                <a:spcPts val="2028"/>
              </a:lnSpc>
            </a:pPr>
            <a:r>
              <a:rPr lang="en-US" sz="1448">
                <a:solidFill>
                  <a:srgbClr val="FFFFFF"/>
                </a:solidFill>
                <a:latin typeface="Montserrat Classic"/>
                <a:ea typeface="Montserrat Classic"/>
                <a:cs typeface="Montserrat Classic"/>
                <a:sym typeface="Montserrat Classic"/>
              </a:rPr>
              <a:t>Recipients of SMT were more likely to be very satisfied with their care</a:t>
            </a:r>
          </a:p>
        </p:txBody>
      </p:sp>
      <p:sp>
        <p:nvSpPr>
          <p:cNvPr id="13" name="TextBox 13"/>
          <p:cNvSpPr txBox="1"/>
          <p:nvPr/>
        </p:nvSpPr>
        <p:spPr>
          <a:xfrm>
            <a:off x="8911656" y="6068589"/>
            <a:ext cx="1910810" cy="896148"/>
          </a:xfrm>
          <a:prstGeom prst="rect">
            <a:avLst/>
          </a:prstGeom>
        </p:spPr>
        <p:txBody>
          <a:bodyPr lIns="0" tIns="0" rIns="0" bIns="0" rtlCol="0" anchor="t">
            <a:spAutoFit/>
          </a:bodyPr>
          <a:lstStyle/>
          <a:p>
            <a:pPr algn="ctr">
              <a:lnSpc>
                <a:spcPts val="7306"/>
              </a:lnSpc>
            </a:pPr>
            <a:r>
              <a:rPr lang="en-US" sz="5218">
                <a:solidFill>
                  <a:srgbClr val="FFFFFF"/>
                </a:solidFill>
                <a:latin typeface="Montserrat Classic"/>
                <a:ea typeface="Montserrat Classic"/>
                <a:cs typeface="Montserrat Classic"/>
                <a:sym typeface="Montserrat Classic"/>
              </a:rPr>
              <a:t>58%</a:t>
            </a:r>
          </a:p>
        </p:txBody>
      </p:sp>
      <p:sp>
        <p:nvSpPr>
          <p:cNvPr id="14" name="TextBox 14"/>
          <p:cNvSpPr txBox="1"/>
          <p:nvPr/>
        </p:nvSpPr>
        <p:spPr>
          <a:xfrm>
            <a:off x="8798100" y="5458759"/>
            <a:ext cx="2122881" cy="769193"/>
          </a:xfrm>
          <a:prstGeom prst="rect">
            <a:avLst/>
          </a:prstGeom>
        </p:spPr>
        <p:txBody>
          <a:bodyPr lIns="0" tIns="0" rIns="0" bIns="0" rtlCol="0" anchor="t">
            <a:spAutoFit/>
          </a:bodyPr>
          <a:lstStyle/>
          <a:p>
            <a:pPr algn="ctr">
              <a:lnSpc>
                <a:spcPts val="2028"/>
              </a:lnSpc>
            </a:pPr>
            <a:r>
              <a:rPr lang="en-US" sz="1448">
                <a:solidFill>
                  <a:srgbClr val="FFFFFF"/>
                </a:solidFill>
                <a:latin typeface="Montserrat Classic"/>
                <a:ea typeface="Montserrat Classic"/>
                <a:cs typeface="Montserrat Classic"/>
                <a:sym typeface="Montserrat Classic"/>
              </a:rPr>
              <a:t>at 12 weeks the largest percentage improvement was</a:t>
            </a:r>
          </a:p>
        </p:txBody>
      </p:sp>
      <p:sp>
        <p:nvSpPr>
          <p:cNvPr id="15" name="TextBox 15"/>
          <p:cNvSpPr txBox="1"/>
          <p:nvPr/>
        </p:nvSpPr>
        <p:spPr>
          <a:xfrm>
            <a:off x="11699702" y="2398115"/>
            <a:ext cx="5833508" cy="1924496"/>
          </a:xfrm>
          <a:prstGeom prst="rect">
            <a:avLst/>
          </a:prstGeom>
        </p:spPr>
        <p:txBody>
          <a:bodyPr lIns="0" tIns="0" rIns="0" bIns="0" rtlCol="0" anchor="t">
            <a:spAutoFit/>
          </a:bodyPr>
          <a:lstStyle/>
          <a:p>
            <a:pPr algn="l">
              <a:lnSpc>
                <a:spcPts val="2583"/>
              </a:lnSpc>
              <a:spcBef>
                <a:spcPct val="0"/>
              </a:spcBef>
            </a:pPr>
            <a:r>
              <a:rPr lang="en-US" sz="1845">
                <a:solidFill>
                  <a:srgbClr val="000000"/>
                </a:solidFill>
                <a:latin typeface="Montserrat"/>
                <a:ea typeface="Montserrat"/>
                <a:cs typeface="Montserrat"/>
                <a:sym typeface="Montserrat"/>
              </a:rPr>
              <a:t>According to a recent study, among older Medicare beneficiaries with chronic low back pain, long-term recipients of SMT had higher self-reported rates of HRQoL and greater satisfaction with their modality of care than long-term recipients of prescription drug therapy. </a:t>
            </a:r>
          </a:p>
        </p:txBody>
      </p:sp>
      <p:sp>
        <p:nvSpPr>
          <p:cNvPr id="16" name="TextBox 16"/>
          <p:cNvSpPr txBox="1"/>
          <p:nvPr/>
        </p:nvSpPr>
        <p:spPr>
          <a:xfrm>
            <a:off x="11699702" y="5326932"/>
            <a:ext cx="5483381" cy="3213338"/>
          </a:xfrm>
          <a:prstGeom prst="rect">
            <a:avLst/>
          </a:prstGeom>
        </p:spPr>
        <p:txBody>
          <a:bodyPr lIns="0" tIns="0" rIns="0" bIns="0" rtlCol="0" anchor="t">
            <a:spAutoFit/>
          </a:bodyPr>
          <a:lstStyle/>
          <a:p>
            <a:pPr algn="l">
              <a:lnSpc>
                <a:spcPts val="2583"/>
              </a:lnSpc>
              <a:spcBef>
                <a:spcPct val="0"/>
              </a:spcBef>
            </a:pPr>
            <a:r>
              <a:rPr lang="en-US" sz="1845">
                <a:solidFill>
                  <a:srgbClr val="000000"/>
                </a:solidFill>
                <a:latin typeface="Montserrat"/>
                <a:ea typeface="Montserrat"/>
                <a:cs typeface="Montserrat"/>
                <a:sym typeface="Montserrat"/>
              </a:rPr>
              <a:t>Results from a recent study demonstrated that chiropractic care can positively impact HRQOL beyond pain and pain-related disability. This along with prior research suggests positive effects of chiropractic care on patient-reported outcomes up to 3 months. The use of PROMIS® measures encompassing physical, mental, and social health provided a richer, more holistic picture of response to chiropractic care.</a:t>
            </a:r>
          </a:p>
        </p:txBody>
      </p:sp>
      <p:sp>
        <p:nvSpPr>
          <p:cNvPr id="17" name="TextBox 17"/>
          <p:cNvSpPr txBox="1"/>
          <p:nvPr/>
        </p:nvSpPr>
        <p:spPr>
          <a:xfrm>
            <a:off x="11699702" y="4502205"/>
            <a:ext cx="6588298" cy="191135"/>
          </a:xfrm>
          <a:prstGeom prst="rect">
            <a:avLst/>
          </a:prstGeom>
        </p:spPr>
        <p:txBody>
          <a:bodyPr lIns="0" tIns="0" rIns="0" bIns="0" rtlCol="0" anchor="t">
            <a:spAutoFit/>
          </a:bodyPr>
          <a:lstStyle/>
          <a:p>
            <a:pPr algn="l">
              <a:lnSpc>
                <a:spcPts val="1540"/>
              </a:lnSpc>
              <a:spcBef>
                <a:spcPct val="0"/>
              </a:spcBef>
            </a:pPr>
            <a:r>
              <a:rPr lang="en-US" sz="1100" i="1">
                <a:solidFill>
                  <a:srgbClr val="000000"/>
                </a:solidFill>
                <a:latin typeface="Montserrat Italics"/>
                <a:ea typeface="Montserrat Italics"/>
                <a:cs typeface="Montserrat Italics"/>
                <a:sym typeface="Montserrat Italics"/>
              </a:rPr>
              <a:t>Source: Journal of Manipulative &amp; Physiological Therapeutics</a:t>
            </a:r>
          </a:p>
        </p:txBody>
      </p:sp>
      <p:sp>
        <p:nvSpPr>
          <p:cNvPr id="18" name="TextBox 18"/>
          <p:cNvSpPr txBox="1"/>
          <p:nvPr/>
        </p:nvSpPr>
        <p:spPr>
          <a:xfrm>
            <a:off x="8805620" y="6905025"/>
            <a:ext cx="2122881" cy="257263"/>
          </a:xfrm>
          <a:prstGeom prst="rect">
            <a:avLst/>
          </a:prstGeom>
        </p:spPr>
        <p:txBody>
          <a:bodyPr lIns="0" tIns="0" rIns="0" bIns="0" rtlCol="0" anchor="t">
            <a:spAutoFit/>
          </a:bodyPr>
          <a:lstStyle/>
          <a:p>
            <a:pPr algn="ctr">
              <a:lnSpc>
                <a:spcPts val="2028"/>
              </a:lnSpc>
            </a:pPr>
            <a:r>
              <a:rPr lang="en-US" sz="1448">
                <a:solidFill>
                  <a:srgbClr val="FFFFFF"/>
                </a:solidFill>
                <a:latin typeface="Montserrat Classic"/>
                <a:ea typeface="Montserrat Classic"/>
                <a:cs typeface="Montserrat Classic"/>
                <a:sym typeface="Montserrat Classic"/>
              </a:rPr>
              <a:t>(pain interference)</a:t>
            </a:r>
          </a:p>
        </p:txBody>
      </p:sp>
      <p:sp>
        <p:nvSpPr>
          <p:cNvPr id="19" name="TextBox 19"/>
          <p:cNvSpPr txBox="1"/>
          <p:nvPr/>
        </p:nvSpPr>
        <p:spPr>
          <a:xfrm>
            <a:off x="11699702" y="8721244"/>
            <a:ext cx="6588298" cy="191135"/>
          </a:xfrm>
          <a:prstGeom prst="rect">
            <a:avLst/>
          </a:prstGeom>
        </p:spPr>
        <p:txBody>
          <a:bodyPr lIns="0" tIns="0" rIns="0" bIns="0" rtlCol="0" anchor="t">
            <a:spAutoFit/>
          </a:bodyPr>
          <a:lstStyle/>
          <a:p>
            <a:pPr algn="l">
              <a:lnSpc>
                <a:spcPts val="1540"/>
              </a:lnSpc>
              <a:spcBef>
                <a:spcPct val="0"/>
              </a:spcBef>
            </a:pPr>
            <a:r>
              <a:rPr lang="en-US" sz="1100" i="1">
                <a:solidFill>
                  <a:srgbClr val="000000"/>
                </a:solidFill>
                <a:latin typeface="Montserrat Italics"/>
                <a:ea typeface="Montserrat Italics"/>
                <a:cs typeface="Montserrat Italics"/>
                <a:sym typeface="Montserrat Italics"/>
              </a:rPr>
              <a:t>Source: Pain Med. 2022 Jan 21</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850061" y="661348"/>
            <a:ext cx="6437939" cy="0"/>
          </a:xfrm>
          <a:prstGeom prst="line">
            <a:avLst/>
          </a:prstGeom>
          <a:ln w="28575" cap="flat">
            <a:solidFill>
              <a:srgbClr val="EC8F37"/>
            </a:solidFill>
            <a:prstDash val="solid"/>
            <a:headEnd type="none" w="sm" len="sm"/>
            <a:tailEnd type="none" w="sm" len="sm"/>
          </a:ln>
        </p:spPr>
        <p:txBody>
          <a:bodyPr/>
          <a:lstStyle/>
          <a:p>
            <a:endParaRPr lang="en-US"/>
          </a:p>
        </p:txBody>
      </p:sp>
      <p:sp>
        <p:nvSpPr>
          <p:cNvPr id="3" name="AutoShape 3"/>
          <p:cNvSpPr/>
          <p:nvPr/>
        </p:nvSpPr>
        <p:spPr>
          <a:xfrm>
            <a:off x="0" y="9728445"/>
            <a:ext cx="18395101" cy="0"/>
          </a:xfrm>
          <a:prstGeom prst="line">
            <a:avLst/>
          </a:prstGeom>
          <a:ln w="38100" cap="flat">
            <a:solidFill>
              <a:srgbClr val="EC8F37"/>
            </a:solidFill>
            <a:prstDash val="solid"/>
            <a:headEnd type="none" w="sm" len="sm"/>
            <a:tailEnd type="none" w="sm" len="sm"/>
          </a:ln>
        </p:spPr>
        <p:txBody>
          <a:bodyPr/>
          <a:lstStyle/>
          <a:p>
            <a:endParaRPr lang="en-US"/>
          </a:p>
        </p:txBody>
      </p:sp>
      <p:sp>
        <p:nvSpPr>
          <p:cNvPr id="4" name="Freeform 4"/>
          <p:cNvSpPr/>
          <p:nvPr/>
        </p:nvSpPr>
        <p:spPr>
          <a:xfrm>
            <a:off x="390047" y="281019"/>
            <a:ext cx="1277305" cy="1277305"/>
          </a:xfrm>
          <a:custGeom>
            <a:avLst/>
            <a:gdLst/>
            <a:ahLst/>
            <a:cxnLst/>
            <a:rect l="l" t="t" r="r" b="b"/>
            <a:pathLst>
              <a:path w="1277305" h="1277305">
                <a:moveTo>
                  <a:pt x="0" y="0"/>
                </a:moveTo>
                <a:lnTo>
                  <a:pt x="1277306" y="0"/>
                </a:lnTo>
                <a:lnTo>
                  <a:pt x="1277306" y="1277305"/>
                </a:lnTo>
                <a:lnTo>
                  <a:pt x="0" y="1277305"/>
                </a:lnTo>
                <a:lnTo>
                  <a:pt x="0" y="0"/>
                </a:lnTo>
                <a:close/>
              </a:path>
            </a:pathLst>
          </a:custGeom>
          <a:blipFill>
            <a:blip r:embed="rId2"/>
            <a:stretch>
              <a:fillRect/>
            </a:stretch>
          </a:blipFill>
        </p:spPr>
        <p:txBody>
          <a:bodyPr/>
          <a:lstStyle/>
          <a:p>
            <a:endParaRPr lang="en-US"/>
          </a:p>
        </p:txBody>
      </p:sp>
      <p:sp>
        <p:nvSpPr>
          <p:cNvPr id="5" name="TextBox 5"/>
          <p:cNvSpPr txBox="1"/>
          <p:nvPr/>
        </p:nvSpPr>
        <p:spPr>
          <a:xfrm>
            <a:off x="1371235" y="1592618"/>
            <a:ext cx="8413767" cy="936625"/>
          </a:xfrm>
          <a:prstGeom prst="rect">
            <a:avLst/>
          </a:prstGeom>
        </p:spPr>
        <p:txBody>
          <a:bodyPr lIns="0" tIns="0" rIns="0" bIns="0" rtlCol="0" anchor="t">
            <a:spAutoFit/>
          </a:bodyPr>
          <a:lstStyle/>
          <a:p>
            <a:pPr algn="l">
              <a:lnSpc>
                <a:spcPts val="7699"/>
              </a:lnSpc>
            </a:pPr>
            <a:r>
              <a:rPr lang="en-US" sz="5499" b="1">
                <a:solidFill>
                  <a:srgbClr val="0273A0"/>
                </a:solidFill>
                <a:latin typeface="Montserrat Bold"/>
                <a:ea typeface="Montserrat Bold"/>
                <a:cs typeface="Montserrat Bold"/>
                <a:sym typeface="Montserrat Bold"/>
              </a:rPr>
              <a:t>Supporting Research</a:t>
            </a:r>
          </a:p>
        </p:txBody>
      </p:sp>
      <p:sp>
        <p:nvSpPr>
          <p:cNvPr id="6" name="TextBox 6"/>
          <p:cNvSpPr txBox="1"/>
          <p:nvPr/>
        </p:nvSpPr>
        <p:spPr>
          <a:xfrm>
            <a:off x="1371235" y="2872143"/>
            <a:ext cx="7866971" cy="1647156"/>
          </a:xfrm>
          <a:prstGeom prst="rect">
            <a:avLst/>
          </a:prstGeom>
        </p:spPr>
        <p:txBody>
          <a:bodyPr lIns="0" tIns="0" rIns="0" bIns="0" rtlCol="0" anchor="t">
            <a:spAutoFit/>
          </a:bodyPr>
          <a:lstStyle/>
          <a:p>
            <a:pPr algn="l">
              <a:lnSpc>
                <a:spcPts val="2871"/>
              </a:lnSpc>
            </a:pPr>
            <a:r>
              <a:rPr lang="en-US" sz="2051" b="1">
                <a:solidFill>
                  <a:srgbClr val="000000"/>
                </a:solidFill>
                <a:latin typeface="Montserrat Bold"/>
                <a:ea typeface="Montserrat Bold"/>
                <a:cs typeface="Montserrat Bold"/>
                <a:sym typeface="Montserrat Bold"/>
              </a:rPr>
              <a:t>Opioid analgesia for acute low back pain and neck pain (the OPAL trial): a randomised placebo-controlled trial</a:t>
            </a:r>
          </a:p>
          <a:p>
            <a:pPr algn="l">
              <a:lnSpc>
                <a:spcPts val="2591"/>
              </a:lnSpc>
            </a:pPr>
            <a:endParaRPr lang="en-US" sz="2051" b="1">
              <a:solidFill>
                <a:srgbClr val="000000"/>
              </a:solidFill>
              <a:latin typeface="Montserrat Bold"/>
              <a:ea typeface="Montserrat Bold"/>
              <a:cs typeface="Montserrat Bold"/>
              <a:sym typeface="Montserrat Bold"/>
            </a:endParaRPr>
          </a:p>
          <a:p>
            <a:pPr algn="l">
              <a:lnSpc>
                <a:spcPts val="2451"/>
              </a:lnSpc>
              <a:spcBef>
                <a:spcPct val="0"/>
              </a:spcBef>
            </a:pPr>
            <a:r>
              <a:rPr lang="en-US" sz="1751">
                <a:solidFill>
                  <a:srgbClr val="000000"/>
                </a:solidFill>
                <a:latin typeface="Montserrat"/>
                <a:ea typeface="Montserrat"/>
                <a:cs typeface="Montserrat"/>
                <a:sym typeface="Montserrat"/>
              </a:rPr>
              <a:t>Source: </a:t>
            </a:r>
            <a:r>
              <a:rPr lang="en-US" sz="1751" i="1">
                <a:solidFill>
                  <a:srgbClr val="000000"/>
                </a:solidFill>
                <a:latin typeface="Montserrat Italics"/>
                <a:ea typeface="Montserrat Italics"/>
                <a:cs typeface="Montserrat Italics"/>
                <a:sym typeface="Montserrat Italics"/>
              </a:rPr>
              <a:t>The Lancet, July 22, 2023</a:t>
            </a:r>
          </a:p>
          <a:p>
            <a:pPr algn="l">
              <a:lnSpc>
                <a:spcPts val="2451"/>
              </a:lnSpc>
              <a:spcBef>
                <a:spcPct val="0"/>
              </a:spcBef>
            </a:pPr>
            <a:endParaRPr lang="en-US" sz="1751" i="1">
              <a:solidFill>
                <a:srgbClr val="000000"/>
              </a:solidFill>
              <a:latin typeface="Montserrat Italics"/>
              <a:ea typeface="Montserrat Italics"/>
              <a:cs typeface="Montserrat Italics"/>
              <a:sym typeface="Montserrat Italics"/>
            </a:endParaRPr>
          </a:p>
        </p:txBody>
      </p:sp>
      <p:sp>
        <p:nvSpPr>
          <p:cNvPr id="7" name="TextBox 7"/>
          <p:cNvSpPr txBox="1"/>
          <p:nvPr/>
        </p:nvSpPr>
        <p:spPr>
          <a:xfrm>
            <a:off x="1371235" y="5237331"/>
            <a:ext cx="8019380" cy="1249732"/>
          </a:xfrm>
          <a:prstGeom prst="rect">
            <a:avLst/>
          </a:prstGeom>
        </p:spPr>
        <p:txBody>
          <a:bodyPr lIns="0" tIns="0" rIns="0" bIns="0" rtlCol="0" anchor="t">
            <a:spAutoFit/>
          </a:bodyPr>
          <a:lstStyle/>
          <a:p>
            <a:pPr algn="l">
              <a:lnSpc>
                <a:spcPts val="2517"/>
              </a:lnSpc>
            </a:pPr>
            <a:r>
              <a:rPr lang="en-US" sz="1797">
                <a:solidFill>
                  <a:srgbClr val="000000"/>
                </a:solidFill>
                <a:latin typeface="Montserrat"/>
                <a:ea typeface="Montserrat"/>
                <a:cs typeface="Montserrat"/>
                <a:sym typeface="Montserrat"/>
              </a:rPr>
              <a:t>Opioid analgesics are commonly used for acute low back pain and neck pain, but supporting efficacy data are scarce. We aimed to investigate the efficacy and safety of a judicious short course of an opioid analgesic for acute low back pain and neck pain.</a:t>
            </a:r>
          </a:p>
        </p:txBody>
      </p:sp>
      <p:grpSp>
        <p:nvGrpSpPr>
          <p:cNvPr id="8" name="Group 8"/>
          <p:cNvGrpSpPr/>
          <p:nvPr/>
        </p:nvGrpSpPr>
        <p:grpSpPr>
          <a:xfrm>
            <a:off x="1371235" y="4643125"/>
            <a:ext cx="3410565" cy="384656"/>
            <a:chOff x="0" y="0"/>
            <a:chExt cx="4547419" cy="512875"/>
          </a:xfrm>
        </p:grpSpPr>
        <p:grpSp>
          <p:nvGrpSpPr>
            <p:cNvPr id="9" name="Group 9"/>
            <p:cNvGrpSpPr/>
            <p:nvPr/>
          </p:nvGrpSpPr>
          <p:grpSpPr>
            <a:xfrm>
              <a:off x="0" y="0"/>
              <a:ext cx="4547419" cy="512875"/>
              <a:chOff x="0" y="0"/>
              <a:chExt cx="1406421" cy="158621"/>
            </a:xfrm>
          </p:grpSpPr>
          <p:sp>
            <p:nvSpPr>
              <p:cNvPr id="10" name="Freeform 10"/>
              <p:cNvSpPr/>
              <p:nvPr/>
            </p:nvSpPr>
            <p:spPr>
              <a:xfrm>
                <a:off x="0" y="0"/>
                <a:ext cx="1406421" cy="158621"/>
              </a:xfrm>
              <a:custGeom>
                <a:avLst/>
                <a:gdLst/>
                <a:ahLst/>
                <a:cxnLst/>
                <a:rect l="l" t="t" r="r" b="b"/>
                <a:pathLst>
                  <a:path w="1406421" h="158621">
                    <a:moveTo>
                      <a:pt x="0" y="0"/>
                    </a:moveTo>
                    <a:lnTo>
                      <a:pt x="1406421" y="0"/>
                    </a:lnTo>
                    <a:lnTo>
                      <a:pt x="1406421" y="158621"/>
                    </a:lnTo>
                    <a:lnTo>
                      <a:pt x="0" y="158621"/>
                    </a:lnTo>
                    <a:close/>
                  </a:path>
                </a:pathLst>
              </a:custGeom>
              <a:solidFill>
                <a:srgbClr val="EC8F37"/>
              </a:solidFill>
            </p:spPr>
            <p:txBody>
              <a:bodyPr/>
              <a:lstStyle/>
              <a:p>
                <a:endParaRPr lang="en-US"/>
              </a:p>
            </p:txBody>
          </p:sp>
        </p:grpSp>
        <p:sp>
          <p:nvSpPr>
            <p:cNvPr id="11" name="TextBox 11"/>
            <p:cNvSpPr txBox="1"/>
            <p:nvPr/>
          </p:nvSpPr>
          <p:spPr>
            <a:xfrm>
              <a:off x="129206" y="70805"/>
              <a:ext cx="4087151" cy="342689"/>
            </a:xfrm>
            <a:prstGeom prst="rect">
              <a:avLst/>
            </a:prstGeom>
          </p:spPr>
          <p:txBody>
            <a:bodyPr lIns="0" tIns="0" rIns="0" bIns="0" rtlCol="0" anchor="t">
              <a:spAutoFit/>
            </a:bodyPr>
            <a:lstStyle/>
            <a:p>
              <a:pPr algn="l">
                <a:lnSpc>
                  <a:spcPts val="2239"/>
                </a:lnSpc>
              </a:pPr>
              <a:r>
                <a:rPr lang="en-US" sz="1599" b="1">
                  <a:solidFill>
                    <a:srgbClr val="FFFFFF"/>
                  </a:solidFill>
                  <a:latin typeface="Montserrat Semi-Bold"/>
                  <a:ea typeface="Montserrat Semi-Bold"/>
                  <a:cs typeface="Montserrat Semi-Bold"/>
                  <a:sym typeface="Montserrat Semi-Bold"/>
                </a:rPr>
                <a:t>Background</a:t>
              </a:r>
            </a:p>
          </p:txBody>
        </p:sp>
      </p:grpSp>
      <p:sp>
        <p:nvSpPr>
          <p:cNvPr id="12" name="TextBox 12"/>
          <p:cNvSpPr txBox="1"/>
          <p:nvPr/>
        </p:nvSpPr>
        <p:spPr>
          <a:xfrm>
            <a:off x="1371235" y="7299011"/>
            <a:ext cx="8019380" cy="2192707"/>
          </a:xfrm>
          <a:prstGeom prst="rect">
            <a:avLst/>
          </a:prstGeom>
        </p:spPr>
        <p:txBody>
          <a:bodyPr lIns="0" tIns="0" rIns="0" bIns="0" rtlCol="0" anchor="t">
            <a:spAutoFit/>
          </a:bodyPr>
          <a:lstStyle/>
          <a:p>
            <a:pPr algn="l">
              <a:lnSpc>
                <a:spcPts val="2517"/>
              </a:lnSpc>
            </a:pPr>
            <a:r>
              <a:rPr lang="en-US" sz="1797">
                <a:solidFill>
                  <a:srgbClr val="000000"/>
                </a:solidFill>
                <a:latin typeface="Montserrat"/>
                <a:ea typeface="Montserrat"/>
                <a:cs typeface="Montserrat"/>
                <a:sym typeface="Montserrat"/>
              </a:rPr>
              <a:t>OPAL was a triple-blinded, placebo-controlled randomised trial that recruited adults presenting to one of 157 primary care or emergency department sites with 12 weeks or less of low back or neck pain (or both) of at least moderate pain severity. Participants were randomly assigned (1:1) using statistician-generated randomly permuted blocks to guideline-recommended care plus an opioid or guideline-recommended care and an identical placebo, for up to 6 weeks.</a:t>
            </a:r>
          </a:p>
        </p:txBody>
      </p:sp>
      <p:grpSp>
        <p:nvGrpSpPr>
          <p:cNvPr id="13" name="Group 13"/>
          <p:cNvGrpSpPr/>
          <p:nvPr/>
        </p:nvGrpSpPr>
        <p:grpSpPr>
          <a:xfrm>
            <a:off x="1371235" y="6826852"/>
            <a:ext cx="3410565" cy="384656"/>
            <a:chOff x="0" y="0"/>
            <a:chExt cx="4547419" cy="512875"/>
          </a:xfrm>
        </p:grpSpPr>
        <p:grpSp>
          <p:nvGrpSpPr>
            <p:cNvPr id="14" name="Group 14"/>
            <p:cNvGrpSpPr/>
            <p:nvPr/>
          </p:nvGrpSpPr>
          <p:grpSpPr>
            <a:xfrm>
              <a:off x="0" y="0"/>
              <a:ext cx="4547419" cy="512875"/>
              <a:chOff x="0" y="0"/>
              <a:chExt cx="1406421" cy="158621"/>
            </a:xfrm>
          </p:grpSpPr>
          <p:sp>
            <p:nvSpPr>
              <p:cNvPr id="15" name="Freeform 15"/>
              <p:cNvSpPr/>
              <p:nvPr/>
            </p:nvSpPr>
            <p:spPr>
              <a:xfrm>
                <a:off x="0" y="0"/>
                <a:ext cx="1406421" cy="158621"/>
              </a:xfrm>
              <a:custGeom>
                <a:avLst/>
                <a:gdLst/>
                <a:ahLst/>
                <a:cxnLst/>
                <a:rect l="l" t="t" r="r" b="b"/>
                <a:pathLst>
                  <a:path w="1406421" h="158621">
                    <a:moveTo>
                      <a:pt x="0" y="0"/>
                    </a:moveTo>
                    <a:lnTo>
                      <a:pt x="1406421" y="0"/>
                    </a:lnTo>
                    <a:lnTo>
                      <a:pt x="1406421" y="158621"/>
                    </a:lnTo>
                    <a:lnTo>
                      <a:pt x="0" y="158621"/>
                    </a:lnTo>
                    <a:close/>
                  </a:path>
                </a:pathLst>
              </a:custGeom>
              <a:solidFill>
                <a:srgbClr val="EC8F37"/>
              </a:solidFill>
            </p:spPr>
            <p:txBody>
              <a:bodyPr/>
              <a:lstStyle/>
              <a:p>
                <a:endParaRPr lang="en-US"/>
              </a:p>
            </p:txBody>
          </p:sp>
        </p:grpSp>
        <p:sp>
          <p:nvSpPr>
            <p:cNvPr id="16" name="TextBox 16"/>
            <p:cNvSpPr txBox="1"/>
            <p:nvPr/>
          </p:nvSpPr>
          <p:spPr>
            <a:xfrm>
              <a:off x="129206" y="70805"/>
              <a:ext cx="4226402" cy="342689"/>
            </a:xfrm>
            <a:prstGeom prst="rect">
              <a:avLst/>
            </a:prstGeom>
          </p:spPr>
          <p:txBody>
            <a:bodyPr lIns="0" tIns="0" rIns="0" bIns="0" rtlCol="0" anchor="t">
              <a:spAutoFit/>
            </a:bodyPr>
            <a:lstStyle/>
            <a:p>
              <a:pPr algn="l">
                <a:lnSpc>
                  <a:spcPts val="2239"/>
                </a:lnSpc>
              </a:pPr>
              <a:r>
                <a:rPr lang="en-US" sz="1599" b="1">
                  <a:solidFill>
                    <a:srgbClr val="FFFFFF"/>
                  </a:solidFill>
                  <a:latin typeface="Montserrat Semi-Bold"/>
                  <a:ea typeface="Montserrat Semi-Bold"/>
                  <a:cs typeface="Montserrat Semi-Bold"/>
                  <a:sym typeface="Montserrat Semi-Bold"/>
                </a:rPr>
                <a:t>Methods</a:t>
              </a:r>
            </a:p>
          </p:txBody>
        </p:sp>
      </p:grpSp>
      <p:sp>
        <p:nvSpPr>
          <p:cNvPr id="17" name="TextBox 17"/>
          <p:cNvSpPr txBox="1"/>
          <p:nvPr/>
        </p:nvSpPr>
        <p:spPr>
          <a:xfrm>
            <a:off x="9925559" y="4317864"/>
            <a:ext cx="7952689" cy="5650282"/>
          </a:xfrm>
          <a:prstGeom prst="rect">
            <a:avLst/>
          </a:prstGeom>
        </p:spPr>
        <p:txBody>
          <a:bodyPr lIns="0" tIns="0" rIns="0" bIns="0" rtlCol="0" anchor="t">
            <a:spAutoFit/>
          </a:bodyPr>
          <a:lstStyle/>
          <a:p>
            <a:pPr algn="l">
              <a:lnSpc>
                <a:spcPts val="2517"/>
              </a:lnSpc>
            </a:pPr>
            <a:r>
              <a:rPr lang="en-US" sz="1797">
                <a:solidFill>
                  <a:srgbClr val="000000"/>
                </a:solidFill>
                <a:latin typeface="Montserrat"/>
                <a:ea typeface="Montserrat"/>
                <a:cs typeface="Montserrat"/>
                <a:sym typeface="Montserrat"/>
              </a:rPr>
              <a:t>Between Feb 29, 2016, and March 10, 2022, 347 participants were recruited (174 to the opioid group and 173 to the placebo group).  151 participants in the opioid group and 159 in the placebo group were included in the primary analysis. Mean pain score at 6 weeks was 2·78 (SE 0·20) in the opioid group versus 2·25 (0·19) in the placebo group (adjusted mean difference 0·53, 95% CI –0·00 to 1·07, p=0·051). 61 (35%) of 174 participants in the opioid group reported at least one adverse event versus 51 (30%) of 172 in the placebo group (p=0·30), but more people in the opioid group reported opioid-related adverse events (eg, 13 [7·5%] of 174 participants in the opioid group reported constipation vs six [3·5%] of 173 in the placebo group).</a:t>
            </a:r>
          </a:p>
          <a:p>
            <a:pPr algn="l">
              <a:lnSpc>
                <a:spcPts val="2517"/>
              </a:lnSpc>
            </a:pPr>
            <a:endParaRPr lang="en-US" sz="1797">
              <a:solidFill>
                <a:srgbClr val="000000"/>
              </a:solidFill>
              <a:latin typeface="Montserrat"/>
              <a:ea typeface="Montserrat"/>
              <a:cs typeface="Montserrat"/>
              <a:sym typeface="Montserrat"/>
            </a:endParaRPr>
          </a:p>
          <a:p>
            <a:pPr algn="l">
              <a:lnSpc>
                <a:spcPts val="2517"/>
              </a:lnSpc>
            </a:pPr>
            <a:r>
              <a:rPr lang="en-US" sz="1797" b="1">
                <a:solidFill>
                  <a:srgbClr val="000000"/>
                </a:solidFill>
                <a:latin typeface="Montserrat Bold"/>
                <a:ea typeface="Montserrat Bold"/>
                <a:cs typeface="Montserrat Bold"/>
                <a:sym typeface="Montserrat Bold"/>
              </a:rPr>
              <a:t>Opioids should not be recommended for acute non-specific low back pain or neck pain given that we found no significant difference in pain severity compared with placebo. </a:t>
            </a:r>
            <a:r>
              <a:rPr lang="en-US" sz="1797">
                <a:solidFill>
                  <a:srgbClr val="000000"/>
                </a:solidFill>
                <a:latin typeface="Montserrat"/>
                <a:ea typeface="Montserrat"/>
                <a:cs typeface="Montserrat"/>
                <a:sym typeface="Montserrat"/>
              </a:rPr>
              <a:t>This finding calls for a change in the frequent use of opioids for these conditions.</a:t>
            </a:r>
          </a:p>
          <a:p>
            <a:pPr algn="l">
              <a:lnSpc>
                <a:spcPts val="2517"/>
              </a:lnSpc>
            </a:pPr>
            <a:endParaRPr lang="en-US" sz="1797">
              <a:solidFill>
                <a:srgbClr val="000000"/>
              </a:solidFill>
              <a:latin typeface="Montserrat"/>
              <a:ea typeface="Montserrat"/>
              <a:cs typeface="Montserrat"/>
              <a:sym typeface="Montserrat"/>
            </a:endParaRPr>
          </a:p>
          <a:p>
            <a:pPr algn="l">
              <a:lnSpc>
                <a:spcPts val="2517"/>
              </a:lnSpc>
            </a:pPr>
            <a:endParaRPr lang="en-US" sz="1797">
              <a:solidFill>
                <a:srgbClr val="000000"/>
              </a:solidFill>
              <a:latin typeface="Montserrat"/>
              <a:ea typeface="Montserrat"/>
              <a:cs typeface="Montserrat"/>
              <a:sym typeface="Montserrat"/>
            </a:endParaRPr>
          </a:p>
        </p:txBody>
      </p:sp>
      <p:grpSp>
        <p:nvGrpSpPr>
          <p:cNvPr id="18" name="Group 18"/>
          <p:cNvGrpSpPr/>
          <p:nvPr/>
        </p:nvGrpSpPr>
        <p:grpSpPr>
          <a:xfrm>
            <a:off x="9925559" y="3685558"/>
            <a:ext cx="3410565" cy="384656"/>
            <a:chOff x="0" y="0"/>
            <a:chExt cx="4547419" cy="512875"/>
          </a:xfrm>
        </p:grpSpPr>
        <p:grpSp>
          <p:nvGrpSpPr>
            <p:cNvPr id="19" name="Group 19"/>
            <p:cNvGrpSpPr/>
            <p:nvPr/>
          </p:nvGrpSpPr>
          <p:grpSpPr>
            <a:xfrm>
              <a:off x="0" y="0"/>
              <a:ext cx="4547419" cy="512875"/>
              <a:chOff x="0" y="0"/>
              <a:chExt cx="1406421" cy="158621"/>
            </a:xfrm>
          </p:grpSpPr>
          <p:sp>
            <p:nvSpPr>
              <p:cNvPr id="20" name="Freeform 20"/>
              <p:cNvSpPr/>
              <p:nvPr/>
            </p:nvSpPr>
            <p:spPr>
              <a:xfrm>
                <a:off x="0" y="0"/>
                <a:ext cx="1406421" cy="158621"/>
              </a:xfrm>
              <a:custGeom>
                <a:avLst/>
                <a:gdLst/>
                <a:ahLst/>
                <a:cxnLst/>
                <a:rect l="l" t="t" r="r" b="b"/>
                <a:pathLst>
                  <a:path w="1406421" h="158621">
                    <a:moveTo>
                      <a:pt x="0" y="0"/>
                    </a:moveTo>
                    <a:lnTo>
                      <a:pt x="1406421" y="0"/>
                    </a:lnTo>
                    <a:lnTo>
                      <a:pt x="1406421" y="158621"/>
                    </a:lnTo>
                    <a:lnTo>
                      <a:pt x="0" y="158621"/>
                    </a:lnTo>
                    <a:close/>
                  </a:path>
                </a:pathLst>
              </a:custGeom>
              <a:solidFill>
                <a:srgbClr val="EC8F37"/>
              </a:solidFill>
            </p:spPr>
            <p:txBody>
              <a:bodyPr/>
              <a:lstStyle/>
              <a:p>
                <a:endParaRPr lang="en-US"/>
              </a:p>
            </p:txBody>
          </p:sp>
        </p:grpSp>
        <p:sp>
          <p:nvSpPr>
            <p:cNvPr id="21" name="TextBox 21"/>
            <p:cNvSpPr txBox="1"/>
            <p:nvPr/>
          </p:nvSpPr>
          <p:spPr>
            <a:xfrm>
              <a:off x="129206" y="70805"/>
              <a:ext cx="4226402" cy="342689"/>
            </a:xfrm>
            <a:prstGeom prst="rect">
              <a:avLst/>
            </a:prstGeom>
          </p:spPr>
          <p:txBody>
            <a:bodyPr lIns="0" tIns="0" rIns="0" bIns="0" rtlCol="0" anchor="t">
              <a:spAutoFit/>
            </a:bodyPr>
            <a:lstStyle/>
            <a:p>
              <a:pPr algn="l">
                <a:lnSpc>
                  <a:spcPts val="2239"/>
                </a:lnSpc>
              </a:pPr>
              <a:r>
                <a:rPr lang="en-US" sz="1599" b="1">
                  <a:solidFill>
                    <a:srgbClr val="FFFFFF"/>
                  </a:solidFill>
                  <a:latin typeface="Montserrat Semi-Bold"/>
                  <a:ea typeface="Montserrat Semi-Bold"/>
                  <a:cs typeface="Montserrat Semi-Bold"/>
                  <a:sym typeface="Montserrat Semi-Bold"/>
                </a:rPr>
                <a:t>Results</a:t>
              </a: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9700628"/>
            <a:ext cx="18395101" cy="0"/>
          </a:xfrm>
          <a:prstGeom prst="line">
            <a:avLst/>
          </a:prstGeom>
          <a:ln w="38100" cap="flat">
            <a:solidFill>
              <a:srgbClr val="EC8F37"/>
            </a:solidFill>
            <a:prstDash val="solid"/>
            <a:headEnd type="none" w="sm" len="sm"/>
            <a:tailEnd type="none" w="sm" len="sm"/>
          </a:ln>
        </p:spPr>
        <p:txBody>
          <a:bodyPr/>
          <a:lstStyle/>
          <a:p>
            <a:endParaRPr lang="en-US"/>
          </a:p>
        </p:txBody>
      </p:sp>
      <p:sp>
        <p:nvSpPr>
          <p:cNvPr id="3" name="AutoShape 3"/>
          <p:cNvSpPr/>
          <p:nvPr/>
        </p:nvSpPr>
        <p:spPr>
          <a:xfrm>
            <a:off x="11850061" y="633531"/>
            <a:ext cx="6437939" cy="0"/>
          </a:xfrm>
          <a:prstGeom prst="line">
            <a:avLst/>
          </a:prstGeom>
          <a:ln w="28575" cap="flat">
            <a:solidFill>
              <a:srgbClr val="EC8F37"/>
            </a:solidFill>
            <a:prstDash val="solid"/>
            <a:headEnd type="none" w="sm" len="sm"/>
            <a:tailEnd type="none" w="sm" len="sm"/>
          </a:ln>
        </p:spPr>
        <p:txBody>
          <a:bodyPr/>
          <a:lstStyle/>
          <a:p>
            <a:endParaRPr lang="en-US"/>
          </a:p>
        </p:txBody>
      </p:sp>
      <p:sp>
        <p:nvSpPr>
          <p:cNvPr id="4" name="TextBox 4"/>
          <p:cNvSpPr txBox="1"/>
          <p:nvPr/>
        </p:nvSpPr>
        <p:spPr>
          <a:xfrm>
            <a:off x="1028700" y="1762995"/>
            <a:ext cx="15020789" cy="1849374"/>
          </a:xfrm>
          <a:prstGeom prst="rect">
            <a:avLst/>
          </a:prstGeom>
        </p:spPr>
        <p:txBody>
          <a:bodyPr lIns="0" tIns="0" rIns="0" bIns="0" rtlCol="0" anchor="t">
            <a:spAutoFit/>
          </a:bodyPr>
          <a:lstStyle/>
          <a:p>
            <a:pPr algn="l">
              <a:lnSpc>
                <a:spcPts val="7353"/>
              </a:lnSpc>
            </a:pPr>
            <a:r>
              <a:rPr lang="en-US" sz="5700" b="1">
                <a:solidFill>
                  <a:srgbClr val="0273A0"/>
                </a:solidFill>
                <a:latin typeface="Montserrat Bold"/>
                <a:ea typeface="Montserrat Bold"/>
                <a:cs typeface="Montserrat Bold"/>
                <a:sym typeface="Montserrat Bold"/>
              </a:rPr>
              <a:t>Chiropractic care is a non-pharmacological alternative to Opioids </a:t>
            </a:r>
          </a:p>
        </p:txBody>
      </p:sp>
      <p:sp>
        <p:nvSpPr>
          <p:cNvPr id="5" name="Freeform 5"/>
          <p:cNvSpPr/>
          <p:nvPr/>
        </p:nvSpPr>
        <p:spPr>
          <a:xfrm>
            <a:off x="15398444" y="647819"/>
            <a:ext cx="2325604" cy="2325604"/>
          </a:xfrm>
          <a:custGeom>
            <a:avLst/>
            <a:gdLst/>
            <a:ahLst/>
            <a:cxnLst/>
            <a:rect l="l" t="t" r="r" b="b"/>
            <a:pathLst>
              <a:path w="2325604" h="2325604">
                <a:moveTo>
                  <a:pt x="0" y="0"/>
                </a:moveTo>
                <a:lnTo>
                  <a:pt x="2325604" y="0"/>
                </a:lnTo>
                <a:lnTo>
                  <a:pt x="2325604" y="2325603"/>
                </a:lnTo>
                <a:lnTo>
                  <a:pt x="0" y="2325603"/>
                </a:lnTo>
                <a:lnTo>
                  <a:pt x="0" y="0"/>
                </a:lnTo>
                <a:close/>
              </a:path>
            </a:pathLst>
          </a:custGeom>
          <a:blipFill>
            <a:blip r:embed="rId2"/>
            <a:stretch>
              <a:fillRect/>
            </a:stretch>
          </a:blipFill>
        </p:spPr>
        <p:txBody>
          <a:bodyPr/>
          <a:lstStyle/>
          <a:p>
            <a:endParaRPr lang="en-US"/>
          </a:p>
        </p:txBody>
      </p:sp>
      <p:sp>
        <p:nvSpPr>
          <p:cNvPr id="6" name="TextBox 6"/>
          <p:cNvSpPr txBox="1"/>
          <p:nvPr/>
        </p:nvSpPr>
        <p:spPr>
          <a:xfrm>
            <a:off x="981691" y="3963904"/>
            <a:ext cx="16230600" cy="5210176"/>
          </a:xfrm>
          <a:prstGeom prst="rect">
            <a:avLst/>
          </a:prstGeom>
        </p:spPr>
        <p:txBody>
          <a:bodyPr lIns="0" tIns="0" rIns="0" bIns="0" rtlCol="0" anchor="t">
            <a:spAutoFit/>
          </a:bodyPr>
          <a:lstStyle/>
          <a:p>
            <a:pPr marL="647694" lvl="1" indent="-323847" algn="l">
              <a:lnSpc>
                <a:spcPts val="4199"/>
              </a:lnSpc>
              <a:buFont typeface="Arial"/>
              <a:buChar char="•"/>
            </a:pPr>
            <a:r>
              <a:rPr lang="en-US" sz="2999">
                <a:solidFill>
                  <a:srgbClr val="000000"/>
                </a:solidFill>
                <a:latin typeface="Montserrat"/>
                <a:ea typeface="Montserrat"/>
                <a:cs typeface="Montserrat"/>
                <a:sym typeface="Montserrat"/>
              </a:rPr>
              <a:t>Services that are provided by chiropractors are considered the cornerstone of care in pain management, these services are all non-pharmacological interventions</a:t>
            </a:r>
          </a:p>
          <a:p>
            <a:pPr marL="647694" lvl="1" indent="-323847" algn="l">
              <a:lnSpc>
                <a:spcPts val="4199"/>
              </a:lnSpc>
              <a:buFont typeface="Arial"/>
              <a:buChar char="•"/>
            </a:pPr>
            <a:r>
              <a:rPr lang="en-US" sz="2999">
                <a:solidFill>
                  <a:srgbClr val="000000"/>
                </a:solidFill>
                <a:latin typeface="Montserrat"/>
                <a:ea typeface="Montserrat"/>
                <a:cs typeface="Montserrat"/>
                <a:sym typeface="Montserrat"/>
              </a:rPr>
              <a:t>Chiropractors are primary care providers who are licensed to diagnose and treat Neuromuscular conditions </a:t>
            </a:r>
          </a:p>
          <a:p>
            <a:pPr marL="647694" lvl="1" indent="-323847" algn="l">
              <a:lnSpc>
                <a:spcPts val="4199"/>
              </a:lnSpc>
              <a:buFont typeface="Arial"/>
              <a:buChar char="•"/>
            </a:pPr>
            <a:r>
              <a:rPr lang="en-US" sz="2999">
                <a:solidFill>
                  <a:srgbClr val="000000"/>
                </a:solidFill>
                <a:latin typeface="Montserrat"/>
                <a:ea typeface="Montserrat"/>
                <a:cs typeface="Montserrat"/>
                <a:sym typeface="Montserrat"/>
              </a:rPr>
              <a:t>Chiropractors work intimately with other healthcare providers.</a:t>
            </a:r>
          </a:p>
          <a:p>
            <a:pPr marL="647694" lvl="1" indent="-323847" algn="l">
              <a:lnSpc>
                <a:spcPts val="4199"/>
              </a:lnSpc>
              <a:buFont typeface="Arial"/>
              <a:buChar char="•"/>
            </a:pPr>
            <a:r>
              <a:rPr lang="en-US" sz="2999">
                <a:solidFill>
                  <a:srgbClr val="000000"/>
                </a:solidFill>
                <a:latin typeface="Montserrat"/>
                <a:ea typeface="Montserrat"/>
                <a:cs typeface="Montserrat"/>
                <a:sym typeface="Montserrat"/>
              </a:rPr>
              <a:t>Chiropractic physical examinations, help screen for life threatening disorders, like heart disease, cancer, and diabetes. We refer to the appropriate physician for early medical diagnosis and intervention.</a:t>
            </a:r>
          </a:p>
          <a:p>
            <a:pPr algn="l">
              <a:lnSpc>
                <a:spcPts val="4199"/>
              </a:lnSpc>
              <a:spcBef>
                <a:spcPct val="0"/>
              </a:spcBef>
            </a:pPr>
            <a:endParaRPr lang="en-US" sz="2999">
              <a:solidFill>
                <a:srgbClr val="000000"/>
              </a:solidFill>
              <a:latin typeface="Montserrat"/>
              <a:ea typeface="Montserrat"/>
              <a:cs typeface="Montserrat"/>
              <a:sym typeface="Montserra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3333" r="-33333"/>
            </a:stretch>
          </a:blipFill>
        </p:spPr>
        <p:txBody>
          <a:bodyPr/>
          <a:lstStyle/>
          <a:p>
            <a:endParaRPr lang="en-US"/>
          </a:p>
        </p:txBody>
      </p:sp>
      <p:sp>
        <p:nvSpPr>
          <p:cNvPr id="3" name="AutoShape 3"/>
          <p:cNvSpPr/>
          <p:nvPr/>
        </p:nvSpPr>
        <p:spPr>
          <a:xfrm>
            <a:off x="1201089" y="5535236"/>
            <a:ext cx="12114058" cy="0"/>
          </a:xfrm>
          <a:prstGeom prst="line">
            <a:avLst/>
          </a:prstGeom>
          <a:ln w="66675" cap="flat">
            <a:solidFill>
              <a:srgbClr val="EF8F36"/>
            </a:solidFill>
            <a:prstDash val="solid"/>
            <a:headEnd type="none" w="sm" len="sm"/>
            <a:tailEnd type="none" w="sm" len="sm"/>
          </a:ln>
        </p:spPr>
        <p:txBody>
          <a:bodyPr/>
          <a:lstStyle/>
          <a:p>
            <a:endParaRPr lang="en-US"/>
          </a:p>
        </p:txBody>
      </p:sp>
      <p:sp>
        <p:nvSpPr>
          <p:cNvPr id="4" name="TextBox 4"/>
          <p:cNvSpPr txBox="1"/>
          <p:nvPr/>
        </p:nvSpPr>
        <p:spPr>
          <a:xfrm>
            <a:off x="1201089" y="3542693"/>
            <a:ext cx="15445431" cy="1642333"/>
          </a:xfrm>
          <a:prstGeom prst="rect">
            <a:avLst/>
          </a:prstGeom>
        </p:spPr>
        <p:txBody>
          <a:bodyPr lIns="0" tIns="0" rIns="0" bIns="0" rtlCol="0" anchor="t">
            <a:spAutoFit/>
          </a:bodyPr>
          <a:lstStyle/>
          <a:p>
            <a:pPr algn="l">
              <a:lnSpc>
                <a:spcPts val="13427"/>
              </a:lnSpc>
            </a:pPr>
            <a:r>
              <a:rPr lang="en-US" sz="9591" b="1">
                <a:solidFill>
                  <a:srgbClr val="000000"/>
                </a:solidFill>
                <a:latin typeface="Montserrat Bold"/>
                <a:ea typeface="Montserrat Bold"/>
                <a:cs typeface="Montserrat Bold"/>
                <a:sym typeface="Montserrat Bold"/>
              </a:rPr>
              <a:t>Thank you!</a:t>
            </a:r>
          </a:p>
        </p:txBody>
      </p:sp>
      <p:sp>
        <p:nvSpPr>
          <p:cNvPr id="5" name="Freeform 5"/>
          <p:cNvSpPr/>
          <p:nvPr/>
        </p:nvSpPr>
        <p:spPr>
          <a:xfrm>
            <a:off x="14986664" y="440876"/>
            <a:ext cx="2794521" cy="2794521"/>
          </a:xfrm>
          <a:custGeom>
            <a:avLst/>
            <a:gdLst/>
            <a:ahLst/>
            <a:cxnLst/>
            <a:rect l="l" t="t" r="r" b="b"/>
            <a:pathLst>
              <a:path w="2794521" h="2794521">
                <a:moveTo>
                  <a:pt x="0" y="0"/>
                </a:moveTo>
                <a:lnTo>
                  <a:pt x="2794522" y="0"/>
                </a:lnTo>
                <a:lnTo>
                  <a:pt x="2794522" y="2794521"/>
                </a:lnTo>
                <a:lnTo>
                  <a:pt x="0" y="2794521"/>
                </a:lnTo>
                <a:lnTo>
                  <a:pt x="0" y="0"/>
                </a:lnTo>
                <a:close/>
              </a:path>
            </a:pathLst>
          </a:custGeom>
          <a:blipFill>
            <a:blip r:embed="rId3"/>
            <a:stretch>
              <a:fillRect/>
            </a:stretch>
          </a:blipFill>
        </p:spPr>
        <p:txBody>
          <a:bodyPr/>
          <a:lstStyle/>
          <a:p>
            <a:endParaRPr lang="en-US"/>
          </a:p>
        </p:txBody>
      </p:sp>
      <p:sp>
        <p:nvSpPr>
          <p:cNvPr id="6" name="TextBox 6"/>
          <p:cNvSpPr txBox="1"/>
          <p:nvPr/>
        </p:nvSpPr>
        <p:spPr>
          <a:xfrm>
            <a:off x="1201089" y="8312682"/>
            <a:ext cx="8566609" cy="356235"/>
          </a:xfrm>
          <a:prstGeom prst="rect">
            <a:avLst/>
          </a:prstGeom>
        </p:spPr>
        <p:txBody>
          <a:bodyPr lIns="0" tIns="0" rIns="0" bIns="0" rtlCol="0" anchor="t">
            <a:spAutoFit/>
          </a:bodyPr>
          <a:lstStyle/>
          <a:p>
            <a:pPr algn="l">
              <a:lnSpc>
                <a:spcPts val="2939"/>
              </a:lnSpc>
            </a:pPr>
            <a:r>
              <a:rPr lang="en-US" sz="2099" i="1">
                <a:solidFill>
                  <a:srgbClr val="000000"/>
                </a:solidFill>
                <a:latin typeface="Montserrat Italics"/>
                <a:ea typeface="Montserrat Italics"/>
                <a:cs typeface="Montserrat Italics"/>
                <a:sym typeface="Montserrat Italics"/>
              </a:rPr>
              <a:t>Presented by the Georgia Chiropractic Association (GCA)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850061" y="633531"/>
            <a:ext cx="6437939" cy="0"/>
          </a:xfrm>
          <a:prstGeom prst="line">
            <a:avLst/>
          </a:prstGeom>
          <a:ln w="28575" cap="flat">
            <a:solidFill>
              <a:srgbClr val="EC8F37"/>
            </a:solidFill>
            <a:prstDash val="solid"/>
            <a:headEnd type="none" w="sm" len="sm"/>
            <a:tailEnd type="none" w="sm" len="sm"/>
          </a:ln>
        </p:spPr>
        <p:txBody>
          <a:bodyPr/>
          <a:lstStyle/>
          <a:p>
            <a:endParaRPr lang="en-US"/>
          </a:p>
        </p:txBody>
      </p:sp>
      <p:sp>
        <p:nvSpPr>
          <p:cNvPr id="3" name="Freeform 3"/>
          <p:cNvSpPr/>
          <p:nvPr/>
        </p:nvSpPr>
        <p:spPr>
          <a:xfrm>
            <a:off x="390047" y="281019"/>
            <a:ext cx="1277305" cy="1277305"/>
          </a:xfrm>
          <a:custGeom>
            <a:avLst/>
            <a:gdLst/>
            <a:ahLst/>
            <a:cxnLst/>
            <a:rect l="l" t="t" r="r" b="b"/>
            <a:pathLst>
              <a:path w="1277305" h="1277305">
                <a:moveTo>
                  <a:pt x="0" y="0"/>
                </a:moveTo>
                <a:lnTo>
                  <a:pt x="1277306" y="0"/>
                </a:lnTo>
                <a:lnTo>
                  <a:pt x="1277306" y="1277305"/>
                </a:lnTo>
                <a:lnTo>
                  <a:pt x="0" y="1277305"/>
                </a:lnTo>
                <a:lnTo>
                  <a:pt x="0" y="0"/>
                </a:lnTo>
                <a:close/>
              </a:path>
            </a:pathLst>
          </a:custGeom>
          <a:blipFill>
            <a:blip r:embed="rId2"/>
            <a:stretch>
              <a:fillRect/>
            </a:stretch>
          </a:blipFill>
        </p:spPr>
        <p:txBody>
          <a:bodyPr/>
          <a:lstStyle/>
          <a:p>
            <a:endParaRPr lang="en-US"/>
          </a:p>
        </p:txBody>
      </p:sp>
      <p:sp>
        <p:nvSpPr>
          <p:cNvPr id="4" name="Freeform 4"/>
          <p:cNvSpPr/>
          <p:nvPr/>
        </p:nvSpPr>
        <p:spPr>
          <a:xfrm>
            <a:off x="1667353" y="2010033"/>
            <a:ext cx="5919538" cy="7777891"/>
          </a:xfrm>
          <a:custGeom>
            <a:avLst/>
            <a:gdLst/>
            <a:ahLst/>
            <a:cxnLst/>
            <a:rect l="l" t="t" r="r" b="b"/>
            <a:pathLst>
              <a:path w="5919538" h="7777891">
                <a:moveTo>
                  <a:pt x="0" y="0"/>
                </a:moveTo>
                <a:lnTo>
                  <a:pt x="5919538" y="0"/>
                </a:lnTo>
                <a:lnTo>
                  <a:pt x="5919538" y="7777891"/>
                </a:lnTo>
                <a:lnTo>
                  <a:pt x="0" y="7777891"/>
                </a:lnTo>
                <a:lnTo>
                  <a:pt x="0" y="0"/>
                </a:lnTo>
                <a:close/>
              </a:path>
            </a:pathLst>
          </a:custGeom>
          <a:blipFill>
            <a:blip r:embed="rId3"/>
            <a:stretch>
              <a:fillRect l="-61757" t="-14031" r="-76170" b="-3444"/>
            </a:stretch>
          </a:blipFill>
        </p:spPr>
        <p:txBody>
          <a:bodyPr/>
          <a:lstStyle/>
          <a:p>
            <a:endParaRPr lang="en-US"/>
          </a:p>
        </p:txBody>
      </p:sp>
      <p:sp>
        <p:nvSpPr>
          <p:cNvPr id="5" name="TextBox 5"/>
          <p:cNvSpPr txBox="1"/>
          <p:nvPr/>
        </p:nvSpPr>
        <p:spPr>
          <a:xfrm>
            <a:off x="8309068" y="4099028"/>
            <a:ext cx="9385961" cy="5128252"/>
          </a:xfrm>
          <a:prstGeom prst="rect">
            <a:avLst/>
          </a:prstGeom>
        </p:spPr>
        <p:txBody>
          <a:bodyPr lIns="0" tIns="0" rIns="0" bIns="0" rtlCol="0" anchor="t">
            <a:spAutoFit/>
          </a:bodyPr>
          <a:lstStyle/>
          <a:p>
            <a:pPr algn="l">
              <a:lnSpc>
                <a:spcPts val="4470"/>
              </a:lnSpc>
            </a:pPr>
            <a:r>
              <a:rPr lang="en-US" sz="2709" b="1" i="1">
                <a:solidFill>
                  <a:srgbClr val="000000"/>
                </a:solidFill>
                <a:latin typeface="Montserrat Bold Italics"/>
                <a:ea typeface="Montserrat Bold Italics"/>
                <a:cs typeface="Montserrat Bold Italics"/>
                <a:sym typeface="Montserrat Bold Italics"/>
              </a:rPr>
              <a:t>Chiropractors are licensed to diagnose, and manage neuromusculoskeletal conditions. </a:t>
            </a:r>
          </a:p>
          <a:p>
            <a:pPr marL="468000" lvl="1" indent="-234000" algn="l">
              <a:lnSpc>
                <a:spcPts val="3576"/>
              </a:lnSpc>
              <a:buFont typeface="Arial"/>
              <a:buChar char="•"/>
            </a:pPr>
            <a:r>
              <a:rPr lang="en-US" sz="2167">
                <a:solidFill>
                  <a:srgbClr val="000000"/>
                </a:solidFill>
                <a:latin typeface="Montserrat"/>
                <a:ea typeface="Montserrat"/>
                <a:cs typeface="Montserrat"/>
                <a:sym typeface="Montserrat"/>
              </a:rPr>
              <a:t>Imaging Diagnostic and Laboratory Capabilities:</a:t>
            </a:r>
          </a:p>
          <a:p>
            <a:pPr marL="936001" lvl="2" indent="-312000" algn="l">
              <a:lnSpc>
                <a:spcPts val="3576"/>
              </a:lnSpc>
              <a:buFont typeface="Arial"/>
              <a:buChar char="⚬"/>
            </a:pPr>
            <a:r>
              <a:rPr lang="en-US" sz="2167">
                <a:solidFill>
                  <a:srgbClr val="000000"/>
                </a:solidFill>
                <a:latin typeface="Montserrat"/>
                <a:ea typeface="Montserrat"/>
                <a:cs typeface="Montserrat"/>
                <a:sym typeface="Montserrat"/>
              </a:rPr>
              <a:t>Chiropractors are trained to interpret X-rays, MRIs, and other imaging modalities.</a:t>
            </a:r>
          </a:p>
          <a:p>
            <a:pPr marL="936001" lvl="2" indent="-312000" algn="l">
              <a:lnSpc>
                <a:spcPts val="3576"/>
              </a:lnSpc>
              <a:buFont typeface="Arial"/>
              <a:buChar char="⚬"/>
            </a:pPr>
            <a:r>
              <a:rPr lang="en-US" sz="2167">
                <a:solidFill>
                  <a:srgbClr val="000000"/>
                </a:solidFill>
                <a:latin typeface="Montserrat"/>
                <a:ea typeface="Montserrat"/>
                <a:cs typeface="Montserrat"/>
                <a:sym typeface="Montserrat"/>
              </a:rPr>
              <a:t>Ability to identify red flags, co-morbid conditions, and refer patients for further medical care when necessary.</a:t>
            </a:r>
          </a:p>
          <a:p>
            <a:pPr marL="468000" lvl="1" indent="-234000" algn="l">
              <a:lnSpc>
                <a:spcPts val="3576"/>
              </a:lnSpc>
              <a:buFont typeface="Arial"/>
              <a:buChar char="•"/>
            </a:pPr>
            <a:r>
              <a:rPr lang="en-US" sz="2167">
                <a:solidFill>
                  <a:srgbClr val="000000"/>
                </a:solidFill>
                <a:latin typeface="Montserrat"/>
                <a:ea typeface="Montserrat"/>
                <a:cs typeface="Montserrat"/>
                <a:sym typeface="Montserrat"/>
              </a:rPr>
              <a:t>Ideal for Non-Pharmacological Care Teams:</a:t>
            </a:r>
          </a:p>
          <a:p>
            <a:pPr marL="936001" lvl="2" indent="-312000" algn="l">
              <a:lnSpc>
                <a:spcPts val="3576"/>
              </a:lnSpc>
              <a:buFont typeface="Arial"/>
              <a:buChar char="⚬"/>
            </a:pPr>
            <a:r>
              <a:rPr lang="en-US" sz="2167">
                <a:solidFill>
                  <a:srgbClr val="000000"/>
                </a:solidFill>
                <a:latin typeface="Montserrat"/>
                <a:ea typeface="Montserrat"/>
                <a:cs typeface="Montserrat"/>
                <a:sym typeface="Montserrat"/>
              </a:rPr>
              <a:t>Expertise in musculoskeletal disorders and pain management.</a:t>
            </a:r>
          </a:p>
          <a:p>
            <a:pPr marL="936001" lvl="2" indent="-312000" algn="l">
              <a:lnSpc>
                <a:spcPts val="3576"/>
              </a:lnSpc>
              <a:buFont typeface="Arial"/>
              <a:buChar char="⚬"/>
            </a:pPr>
            <a:r>
              <a:rPr lang="en-US" sz="2167">
                <a:solidFill>
                  <a:srgbClr val="000000"/>
                </a:solidFill>
                <a:latin typeface="Montserrat"/>
                <a:ea typeface="Montserrat"/>
                <a:cs typeface="Montserrat"/>
                <a:sym typeface="Montserrat"/>
              </a:rPr>
              <a:t>Early intervention to reduce reliance on opioids.</a:t>
            </a:r>
          </a:p>
        </p:txBody>
      </p:sp>
      <p:sp>
        <p:nvSpPr>
          <p:cNvPr id="6" name="TextBox 6"/>
          <p:cNvSpPr txBox="1"/>
          <p:nvPr/>
        </p:nvSpPr>
        <p:spPr>
          <a:xfrm>
            <a:off x="8309068" y="2263938"/>
            <a:ext cx="9831742" cy="1646913"/>
          </a:xfrm>
          <a:prstGeom prst="rect">
            <a:avLst/>
          </a:prstGeom>
        </p:spPr>
        <p:txBody>
          <a:bodyPr lIns="0" tIns="0" rIns="0" bIns="0" rtlCol="0" anchor="t">
            <a:spAutoFit/>
          </a:bodyPr>
          <a:lstStyle/>
          <a:p>
            <a:pPr algn="l">
              <a:lnSpc>
                <a:spcPts val="6440"/>
              </a:lnSpc>
            </a:pPr>
            <a:r>
              <a:rPr lang="en-US" sz="5504" b="1">
                <a:solidFill>
                  <a:srgbClr val="0273A0"/>
                </a:solidFill>
                <a:latin typeface="Montserrat Bold"/>
                <a:ea typeface="Montserrat Bold"/>
                <a:cs typeface="Montserrat Bold"/>
                <a:sym typeface="Montserrat Bold"/>
              </a:rPr>
              <a:t>Chiropractic as Primary Portal-of-Entry Providers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850061" y="661348"/>
            <a:ext cx="6437939" cy="0"/>
          </a:xfrm>
          <a:prstGeom prst="line">
            <a:avLst/>
          </a:prstGeom>
          <a:ln w="28575" cap="flat">
            <a:solidFill>
              <a:srgbClr val="EC8F37"/>
            </a:solidFill>
            <a:prstDash val="solid"/>
            <a:headEnd type="none" w="sm" len="sm"/>
            <a:tailEnd type="none" w="sm" len="sm"/>
          </a:ln>
        </p:spPr>
        <p:txBody>
          <a:bodyPr/>
          <a:lstStyle/>
          <a:p>
            <a:endParaRPr lang="en-US"/>
          </a:p>
        </p:txBody>
      </p:sp>
      <p:sp>
        <p:nvSpPr>
          <p:cNvPr id="3" name="AutoShape 3"/>
          <p:cNvSpPr/>
          <p:nvPr/>
        </p:nvSpPr>
        <p:spPr>
          <a:xfrm>
            <a:off x="0" y="9728445"/>
            <a:ext cx="18395101" cy="0"/>
          </a:xfrm>
          <a:prstGeom prst="line">
            <a:avLst/>
          </a:prstGeom>
          <a:ln w="38100" cap="flat">
            <a:solidFill>
              <a:srgbClr val="EC8F37"/>
            </a:solidFill>
            <a:prstDash val="solid"/>
            <a:headEnd type="none" w="sm" len="sm"/>
            <a:tailEnd type="none" w="sm" len="sm"/>
          </a:ln>
        </p:spPr>
        <p:txBody>
          <a:bodyPr/>
          <a:lstStyle/>
          <a:p>
            <a:endParaRPr lang="en-US"/>
          </a:p>
        </p:txBody>
      </p:sp>
      <p:sp>
        <p:nvSpPr>
          <p:cNvPr id="4" name="Freeform 4"/>
          <p:cNvSpPr/>
          <p:nvPr/>
        </p:nvSpPr>
        <p:spPr>
          <a:xfrm>
            <a:off x="390047" y="281019"/>
            <a:ext cx="1277305" cy="1277305"/>
          </a:xfrm>
          <a:custGeom>
            <a:avLst/>
            <a:gdLst/>
            <a:ahLst/>
            <a:cxnLst/>
            <a:rect l="l" t="t" r="r" b="b"/>
            <a:pathLst>
              <a:path w="1277305" h="1277305">
                <a:moveTo>
                  <a:pt x="0" y="0"/>
                </a:moveTo>
                <a:lnTo>
                  <a:pt x="1277306" y="0"/>
                </a:lnTo>
                <a:lnTo>
                  <a:pt x="1277306" y="1277305"/>
                </a:lnTo>
                <a:lnTo>
                  <a:pt x="0" y="1277305"/>
                </a:lnTo>
                <a:lnTo>
                  <a:pt x="0" y="0"/>
                </a:lnTo>
                <a:close/>
              </a:path>
            </a:pathLst>
          </a:custGeom>
          <a:blipFill>
            <a:blip r:embed="rId2"/>
            <a:stretch>
              <a:fillRect/>
            </a:stretch>
          </a:blipFill>
        </p:spPr>
        <p:txBody>
          <a:bodyPr/>
          <a:lstStyle/>
          <a:p>
            <a:endParaRPr lang="en-US"/>
          </a:p>
        </p:txBody>
      </p:sp>
      <p:sp>
        <p:nvSpPr>
          <p:cNvPr id="5" name="Freeform 5"/>
          <p:cNvSpPr/>
          <p:nvPr/>
        </p:nvSpPr>
        <p:spPr>
          <a:xfrm>
            <a:off x="10459537" y="3438674"/>
            <a:ext cx="7545703" cy="5819626"/>
          </a:xfrm>
          <a:custGeom>
            <a:avLst/>
            <a:gdLst/>
            <a:ahLst/>
            <a:cxnLst/>
            <a:rect l="l" t="t" r="r" b="b"/>
            <a:pathLst>
              <a:path w="7545703" h="5819626">
                <a:moveTo>
                  <a:pt x="0" y="0"/>
                </a:moveTo>
                <a:lnTo>
                  <a:pt x="7545702" y="0"/>
                </a:lnTo>
                <a:lnTo>
                  <a:pt x="7545702" y="5819626"/>
                </a:lnTo>
                <a:lnTo>
                  <a:pt x="0" y="5819626"/>
                </a:lnTo>
                <a:lnTo>
                  <a:pt x="0" y="0"/>
                </a:lnTo>
                <a:close/>
              </a:path>
            </a:pathLst>
          </a:custGeom>
          <a:blipFill>
            <a:blip r:embed="rId3"/>
            <a:stretch>
              <a:fillRect l="-2513" r="-8258"/>
            </a:stretch>
          </a:blipFill>
        </p:spPr>
        <p:txBody>
          <a:bodyPr/>
          <a:lstStyle/>
          <a:p>
            <a:endParaRPr lang="en-US"/>
          </a:p>
        </p:txBody>
      </p:sp>
      <p:sp>
        <p:nvSpPr>
          <p:cNvPr id="6" name="TextBox 6"/>
          <p:cNvSpPr txBox="1"/>
          <p:nvPr/>
        </p:nvSpPr>
        <p:spPr>
          <a:xfrm>
            <a:off x="1028700" y="1887655"/>
            <a:ext cx="11996798" cy="1023218"/>
          </a:xfrm>
          <a:prstGeom prst="rect">
            <a:avLst/>
          </a:prstGeom>
        </p:spPr>
        <p:txBody>
          <a:bodyPr lIns="0" tIns="0" rIns="0" bIns="0" rtlCol="0" anchor="t">
            <a:spAutoFit/>
          </a:bodyPr>
          <a:lstStyle/>
          <a:p>
            <a:pPr algn="l">
              <a:lnSpc>
                <a:spcPts val="8378"/>
              </a:lnSpc>
            </a:pPr>
            <a:r>
              <a:rPr lang="en-US" sz="5984" b="1">
                <a:solidFill>
                  <a:srgbClr val="0273A0"/>
                </a:solidFill>
                <a:latin typeface="Montserrat Bold"/>
                <a:ea typeface="Montserrat Bold"/>
                <a:cs typeface="Montserrat Bold"/>
                <a:sym typeface="Montserrat Bold"/>
              </a:rPr>
              <a:t>Chiropractic Education</a:t>
            </a:r>
          </a:p>
        </p:txBody>
      </p:sp>
      <p:sp>
        <p:nvSpPr>
          <p:cNvPr id="7" name="TextBox 7"/>
          <p:cNvSpPr txBox="1"/>
          <p:nvPr/>
        </p:nvSpPr>
        <p:spPr>
          <a:xfrm>
            <a:off x="1028700" y="3423483"/>
            <a:ext cx="8413366" cy="5443675"/>
          </a:xfrm>
          <a:prstGeom prst="rect">
            <a:avLst/>
          </a:prstGeom>
        </p:spPr>
        <p:txBody>
          <a:bodyPr lIns="0" tIns="0" rIns="0" bIns="0" rtlCol="0" anchor="t">
            <a:spAutoFit/>
          </a:bodyPr>
          <a:lstStyle/>
          <a:p>
            <a:pPr algn="l">
              <a:lnSpc>
                <a:spcPts val="3140"/>
              </a:lnSpc>
            </a:pPr>
            <a:r>
              <a:rPr lang="en-US" sz="1903">
                <a:solidFill>
                  <a:srgbClr val="000000"/>
                </a:solidFill>
                <a:latin typeface="Montserrat"/>
                <a:ea typeface="Montserrat"/>
                <a:cs typeface="Montserrat"/>
                <a:sym typeface="Montserrat"/>
              </a:rPr>
              <a:t>Training to become a chiropractor takes eight years of college (four undergraduate years followed by three to five at chiropractic college) and then a clinical internship.</a:t>
            </a:r>
          </a:p>
          <a:p>
            <a:pPr algn="l">
              <a:lnSpc>
                <a:spcPts val="3140"/>
              </a:lnSpc>
            </a:pPr>
            <a:endParaRPr lang="en-US" sz="1903">
              <a:solidFill>
                <a:srgbClr val="000000"/>
              </a:solidFill>
              <a:latin typeface="Montserrat"/>
              <a:ea typeface="Montserrat"/>
              <a:cs typeface="Montserrat"/>
              <a:sym typeface="Montserrat"/>
            </a:endParaRPr>
          </a:p>
          <a:p>
            <a:pPr algn="l">
              <a:lnSpc>
                <a:spcPts val="3140"/>
              </a:lnSpc>
            </a:pPr>
            <a:r>
              <a:rPr lang="en-US" sz="1903">
                <a:solidFill>
                  <a:srgbClr val="000000"/>
                </a:solidFill>
                <a:latin typeface="Montserrat"/>
                <a:ea typeface="Montserrat"/>
                <a:cs typeface="Montserrat"/>
                <a:sym typeface="Montserrat"/>
              </a:rPr>
              <a:t>In the United States, the Council on Chiropractic Education (CCE) accredits chiropractic programs and institutions.</a:t>
            </a:r>
          </a:p>
          <a:p>
            <a:pPr algn="l">
              <a:lnSpc>
                <a:spcPts val="3140"/>
              </a:lnSpc>
            </a:pPr>
            <a:endParaRPr lang="en-US" sz="1903">
              <a:solidFill>
                <a:srgbClr val="000000"/>
              </a:solidFill>
              <a:latin typeface="Montserrat"/>
              <a:ea typeface="Montserrat"/>
              <a:cs typeface="Montserrat"/>
              <a:sym typeface="Montserrat"/>
            </a:endParaRPr>
          </a:p>
          <a:p>
            <a:pPr marL="821915" lvl="2" indent="-273972" algn="l">
              <a:lnSpc>
                <a:spcPts val="3140"/>
              </a:lnSpc>
              <a:buFont typeface="Arial"/>
              <a:buChar char="⚬"/>
            </a:pPr>
            <a:r>
              <a:rPr lang="en-US" sz="1903">
                <a:solidFill>
                  <a:srgbClr val="000000"/>
                </a:solidFill>
                <a:latin typeface="Montserrat"/>
                <a:ea typeface="Montserrat"/>
                <a:cs typeface="Montserrat"/>
                <a:sym typeface="Montserrat"/>
              </a:rPr>
              <a:t>To earn accreditation, chiropractic colleges must meet a variety of stringent requirements. Each program’s curriculum must include at least 4,200 credit hours.</a:t>
            </a:r>
          </a:p>
          <a:p>
            <a:pPr marL="821915" lvl="2" indent="-273972" algn="l">
              <a:lnSpc>
                <a:spcPts val="3140"/>
              </a:lnSpc>
              <a:buFont typeface="Arial"/>
              <a:buChar char="⚬"/>
            </a:pPr>
            <a:r>
              <a:rPr lang="en-US" sz="1903">
                <a:solidFill>
                  <a:srgbClr val="000000"/>
                </a:solidFill>
                <a:latin typeface="Montserrat"/>
                <a:ea typeface="Montserrat"/>
                <a:cs typeface="Montserrat"/>
                <a:sym typeface="Montserrat"/>
              </a:rPr>
              <a:t>Chiropractic students follow a curriculum that includes: anatomy, human physiology, biochemistry, nutrition, pharmatoxicology, pathology, emergency care, microbiology, diagnostic imaging and more.  </a:t>
            </a:r>
          </a:p>
        </p:txBody>
      </p:sp>
      <p:sp>
        <p:nvSpPr>
          <p:cNvPr id="8" name="TextBox 8"/>
          <p:cNvSpPr txBox="1"/>
          <p:nvPr/>
        </p:nvSpPr>
        <p:spPr>
          <a:xfrm>
            <a:off x="13982394" y="9874513"/>
            <a:ext cx="4305606" cy="265897"/>
          </a:xfrm>
          <a:prstGeom prst="rect">
            <a:avLst/>
          </a:prstGeom>
        </p:spPr>
        <p:txBody>
          <a:bodyPr lIns="0" tIns="0" rIns="0" bIns="0" rtlCol="0" anchor="t">
            <a:spAutoFit/>
          </a:bodyPr>
          <a:lstStyle/>
          <a:p>
            <a:pPr algn="l">
              <a:lnSpc>
                <a:spcPts val="2143"/>
              </a:lnSpc>
            </a:pPr>
            <a:r>
              <a:rPr lang="en-US" sz="1530" u="sng">
                <a:solidFill>
                  <a:srgbClr val="000000"/>
                </a:solidFill>
                <a:latin typeface="Montserrat"/>
                <a:ea typeface="Montserrat"/>
                <a:cs typeface="Montserrat"/>
                <a:sym typeface="Montserrat"/>
                <a:hlinkClick r:id="rId4" tooltip="https://www.cce-usa.org/about.html"/>
              </a:rPr>
              <a:t>Source: Council on Chiropractic Education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850061" y="633531"/>
            <a:ext cx="6437939" cy="0"/>
          </a:xfrm>
          <a:prstGeom prst="line">
            <a:avLst/>
          </a:prstGeom>
          <a:ln w="28575" cap="flat">
            <a:solidFill>
              <a:srgbClr val="EC8F37"/>
            </a:solidFill>
            <a:prstDash val="solid"/>
            <a:headEnd type="none" w="sm" len="sm"/>
            <a:tailEnd type="none" w="sm" len="sm"/>
          </a:ln>
        </p:spPr>
        <p:txBody>
          <a:bodyPr/>
          <a:lstStyle/>
          <a:p>
            <a:endParaRPr lang="en-US"/>
          </a:p>
        </p:txBody>
      </p:sp>
      <p:grpSp>
        <p:nvGrpSpPr>
          <p:cNvPr id="3" name="Group 3"/>
          <p:cNvGrpSpPr/>
          <p:nvPr/>
        </p:nvGrpSpPr>
        <p:grpSpPr>
          <a:xfrm>
            <a:off x="11725649" y="1880948"/>
            <a:ext cx="5008143" cy="6600935"/>
            <a:chOff x="0" y="0"/>
            <a:chExt cx="6677524" cy="8801247"/>
          </a:xfrm>
        </p:grpSpPr>
        <p:grpSp>
          <p:nvGrpSpPr>
            <p:cNvPr id="4" name="Group 4"/>
            <p:cNvGrpSpPr/>
            <p:nvPr/>
          </p:nvGrpSpPr>
          <p:grpSpPr>
            <a:xfrm>
              <a:off x="71428" y="0"/>
              <a:ext cx="5569664" cy="963476"/>
              <a:chOff x="0" y="0"/>
              <a:chExt cx="1557988" cy="269511"/>
            </a:xfrm>
          </p:grpSpPr>
          <p:sp>
            <p:nvSpPr>
              <p:cNvPr id="5" name="Freeform 5"/>
              <p:cNvSpPr/>
              <p:nvPr/>
            </p:nvSpPr>
            <p:spPr>
              <a:xfrm>
                <a:off x="0" y="0"/>
                <a:ext cx="1557987" cy="269511"/>
              </a:xfrm>
              <a:custGeom>
                <a:avLst/>
                <a:gdLst/>
                <a:ahLst/>
                <a:cxnLst/>
                <a:rect l="l" t="t" r="r" b="b"/>
                <a:pathLst>
                  <a:path w="1557987" h="269511">
                    <a:moveTo>
                      <a:pt x="0" y="0"/>
                    </a:moveTo>
                    <a:lnTo>
                      <a:pt x="1557987" y="0"/>
                    </a:lnTo>
                    <a:lnTo>
                      <a:pt x="1557987" y="269511"/>
                    </a:lnTo>
                    <a:lnTo>
                      <a:pt x="0" y="269511"/>
                    </a:lnTo>
                    <a:close/>
                  </a:path>
                </a:pathLst>
              </a:custGeom>
              <a:solidFill>
                <a:srgbClr val="EC8F37"/>
              </a:solidFill>
            </p:spPr>
            <p:txBody>
              <a:bodyPr/>
              <a:lstStyle/>
              <a:p>
                <a:endParaRPr lang="en-US"/>
              </a:p>
            </p:txBody>
          </p:sp>
        </p:grpSp>
        <p:sp>
          <p:nvSpPr>
            <p:cNvPr id="6" name="TextBox 6"/>
            <p:cNvSpPr txBox="1"/>
            <p:nvPr/>
          </p:nvSpPr>
          <p:spPr>
            <a:xfrm>
              <a:off x="214284" y="60472"/>
              <a:ext cx="5569664" cy="772899"/>
            </a:xfrm>
            <a:prstGeom prst="rect">
              <a:avLst/>
            </a:prstGeom>
          </p:spPr>
          <p:txBody>
            <a:bodyPr lIns="0" tIns="0" rIns="0" bIns="0" rtlCol="0" anchor="t">
              <a:spAutoFit/>
            </a:bodyPr>
            <a:lstStyle/>
            <a:p>
              <a:pPr algn="l">
                <a:lnSpc>
                  <a:spcPts val="4930"/>
                </a:lnSpc>
              </a:pPr>
              <a:r>
                <a:rPr lang="en-US" sz="3521" b="1">
                  <a:solidFill>
                    <a:srgbClr val="FFFFFF"/>
                  </a:solidFill>
                  <a:latin typeface="Montserrat Bold"/>
                  <a:ea typeface="Montserrat Bold"/>
                  <a:cs typeface="Montserrat Bold"/>
                  <a:sym typeface="Montserrat Bold"/>
                </a:rPr>
                <a:t>50 MILLION</a:t>
              </a:r>
            </a:p>
          </p:txBody>
        </p:sp>
        <p:grpSp>
          <p:nvGrpSpPr>
            <p:cNvPr id="7" name="Group 7"/>
            <p:cNvGrpSpPr/>
            <p:nvPr/>
          </p:nvGrpSpPr>
          <p:grpSpPr>
            <a:xfrm>
              <a:off x="0" y="3278310"/>
              <a:ext cx="5569664" cy="963476"/>
              <a:chOff x="0" y="0"/>
              <a:chExt cx="1557988" cy="269511"/>
            </a:xfrm>
          </p:grpSpPr>
          <p:sp>
            <p:nvSpPr>
              <p:cNvPr id="8" name="Freeform 8"/>
              <p:cNvSpPr/>
              <p:nvPr/>
            </p:nvSpPr>
            <p:spPr>
              <a:xfrm>
                <a:off x="0" y="0"/>
                <a:ext cx="1557987" cy="269511"/>
              </a:xfrm>
              <a:custGeom>
                <a:avLst/>
                <a:gdLst/>
                <a:ahLst/>
                <a:cxnLst/>
                <a:rect l="l" t="t" r="r" b="b"/>
                <a:pathLst>
                  <a:path w="1557987" h="269511">
                    <a:moveTo>
                      <a:pt x="0" y="0"/>
                    </a:moveTo>
                    <a:lnTo>
                      <a:pt x="1557987" y="0"/>
                    </a:lnTo>
                    <a:lnTo>
                      <a:pt x="1557987" y="269511"/>
                    </a:lnTo>
                    <a:lnTo>
                      <a:pt x="0" y="269511"/>
                    </a:lnTo>
                    <a:close/>
                  </a:path>
                </a:pathLst>
              </a:custGeom>
              <a:solidFill>
                <a:srgbClr val="EC8F37"/>
              </a:solidFill>
            </p:spPr>
            <p:txBody>
              <a:bodyPr/>
              <a:lstStyle/>
              <a:p>
                <a:endParaRPr lang="en-US"/>
              </a:p>
            </p:txBody>
          </p:sp>
        </p:grpSp>
        <p:grpSp>
          <p:nvGrpSpPr>
            <p:cNvPr id="9" name="Group 9"/>
            <p:cNvGrpSpPr/>
            <p:nvPr/>
          </p:nvGrpSpPr>
          <p:grpSpPr>
            <a:xfrm>
              <a:off x="0" y="6236943"/>
              <a:ext cx="5569664" cy="963476"/>
              <a:chOff x="0" y="0"/>
              <a:chExt cx="1557988" cy="269511"/>
            </a:xfrm>
          </p:grpSpPr>
          <p:sp>
            <p:nvSpPr>
              <p:cNvPr id="10" name="Freeform 10"/>
              <p:cNvSpPr/>
              <p:nvPr/>
            </p:nvSpPr>
            <p:spPr>
              <a:xfrm>
                <a:off x="0" y="0"/>
                <a:ext cx="1557987" cy="269511"/>
              </a:xfrm>
              <a:custGeom>
                <a:avLst/>
                <a:gdLst/>
                <a:ahLst/>
                <a:cxnLst/>
                <a:rect l="l" t="t" r="r" b="b"/>
                <a:pathLst>
                  <a:path w="1557987" h="269511">
                    <a:moveTo>
                      <a:pt x="0" y="0"/>
                    </a:moveTo>
                    <a:lnTo>
                      <a:pt x="1557987" y="0"/>
                    </a:lnTo>
                    <a:lnTo>
                      <a:pt x="1557987" y="269511"/>
                    </a:lnTo>
                    <a:lnTo>
                      <a:pt x="0" y="269511"/>
                    </a:lnTo>
                    <a:close/>
                  </a:path>
                </a:pathLst>
              </a:custGeom>
              <a:solidFill>
                <a:srgbClr val="EC8F37"/>
              </a:solidFill>
            </p:spPr>
            <p:txBody>
              <a:bodyPr/>
              <a:lstStyle/>
              <a:p>
                <a:endParaRPr lang="en-US"/>
              </a:p>
            </p:txBody>
          </p:sp>
        </p:grpSp>
        <p:sp>
          <p:nvSpPr>
            <p:cNvPr id="11" name="TextBox 11"/>
            <p:cNvSpPr txBox="1"/>
            <p:nvPr/>
          </p:nvSpPr>
          <p:spPr>
            <a:xfrm>
              <a:off x="71428" y="1243818"/>
              <a:ext cx="5731473" cy="1489116"/>
            </a:xfrm>
            <a:prstGeom prst="rect">
              <a:avLst/>
            </a:prstGeom>
          </p:spPr>
          <p:txBody>
            <a:bodyPr lIns="0" tIns="0" rIns="0" bIns="0" rtlCol="0" anchor="t">
              <a:spAutoFit/>
            </a:bodyPr>
            <a:lstStyle/>
            <a:p>
              <a:pPr algn="l">
                <a:lnSpc>
                  <a:spcPts val="2318"/>
                </a:lnSpc>
              </a:pPr>
              <a:r>
                <a:rPr lang="en-US" sz="1656">
                  <a:solidFill>
                    <a:srgbClr val="000000"/>
                  </a:solidFill>
                  <a:latin typeface="Montserrat"/>
                  <a:ea typeface="Montserrat"/>
                  <a:cs typeface="Montserrat"/>
                  <a:sym typeface="Montserrat"/>
                </a:rPr>
                <a:t>Over 50 million people in the U.S. suffer from chronic pain. Among people who have chronic pain, almost two-thirds still suffer from it a year later.</a:t>
              </a:r>
            </a:p>
          </p:txBody>
        </p:sp>
        <p:sp>
          <p:nvSpPr>
            <p:cNvPr id="12" name="TextBox 12"/>
            <p:cNvSpPr txBox="1"/>
            <p:nvPr/>
          </p:nvSpPr>
          <p:spPr>
            <a:xfrm>
              <a:off x="0" y="4607540"/>
              <a:ext cx="5712520" cy="1109861"/>
            </a:xfrm>
            <a:prstGeom prst="rect">
              <a:avLst/>
            </a:prstGeom>
          </p:spPr>
          <p:txBody>
            <a:bodyPr lIns="0" tIns="0" rIns="0" bIns="0" rtlCol="0" anchor="t">
              <a:spAutoFit/>
            </a:bodyPr>
            <a:lstStyle/>
            <a:p>
              <a:pPr algn="l">
                <a:lnSpc>
                  <a:spcPts val="2318"/>
                </a:lnSpc>
              </a:pPr>
              <a:r>
                <a:rPr lang="en-US" sz="1656">
                  <a:solidFill>
                    <a:srgbClr val="000000"/>
                  </a:solidFill>
                  <a:latin typeface="Montserrat"/>
                  <a:ea typeface="Montserrat"/>
                  <a:cs typeface="Montserrat"/>
                  <a:sym typeface="Montserrat"/>
                </a:rPr>
                <a:t>On average, 224 people die each day from an opioid overdose in the United States. </a:t>
              </a:r>
            </a:p>
          </p:txBody>
        </p:sp>
        <p:sp>
          <p:nvSpPr>
            <p:cNvPr id="13" name="TextBox 13"/>
            <p:cNvSpPr txBox="1"/>
            <p:nvPr/>
          </p:nvSpPr>
          <p:spPr>
            <a:xfrm>
              <a:off x="0" y="7691386"/>
              <a:ext cx="6677524" cy="1109861"/>
            </a:xfrm>
            <a:prstGeom prst="rect">
              <a:avLst/>
            </a:prstGeom>
          </p:spPr>
          <p:txBody>
            <a:bodyPr lIns="0" tIns="0" rIns="0" bIns="0" rtlCol="0" anchor="t">
              <a:spAutoFit/>
            </a:bodyPr>
            <a:lstStyle/>
            <a:p>
              <a:pPr algn="l">
                <a:lnSpc>
                  <a:spcPts val="2318"/>
                </a:lnSpc>
              </a:pPr>
              <a:r>
                <a:rPr lang="en-US" sz="1656">
                  <a:solidFill>
                    <a:srgbClr val="000000"/>
                  </a:solidFill>
                  <a:latin typeface="Montserrat"/>
                  <a:ea typeface="Montserrat"/>
                  <a:cs typeface="Montserrat"/>
                  <a:sym typeface="Montserrat"/>
                </a:rPr>
                <a:t>In 2023, nearly 8.6 million Americans 12 years and older reported misusing prescription opioids.</a:t>
              </a:r>
            </a:p>
          </p:txBody>
        </p:sp>
        <p:sp>
          <p:nvSpPr>
            <p:cNvPr id="14" name="TextBox 14"/>
            <p:cNvSpPr txBox="1"/>
            <p:nvPr/>
          </p:nvSpPr>
          <p:spPr>
            <a:xfrm>
              <a:off x="142856" y="3338782"/>
              <a:ext cx="5569664" cy="772899"/>
            </a:xfrm>
            <a:prstGeom prst="rect">
              <a:avLst/>
            </a:prstGeom>
          </p:spPr>
          <p:txBody>
            <a:bodyPr lIns="0" tIns="0" rIns="0" bIns="0" rtlCol="0" anchor="t">
              <a:spAutoFit/>
            </a:bodyPr>
            <a:lstStyle/>
            <a:p>
              <a:pPr algn="l">
                <a:lnSpc>
                  <a:spcPts val="4930"/>
                </a:lnSpc>
              </a:pPr>
              <a:r>
                <a:rPr lang="en-US" sz="3521" b="1">
                  <a:solidFill>
                    <a:srgbClr val="FFFFFF"/>
                  </a:solidFill>
                  <a:latin typeface="Montserrat Bold"/>
                  <a:ea typeface="Montserrat Bold"/>
                  <a:cs typeface="Montserrat Bold"/>
                  <a:sym typeface="Montserrat Bold"/>
                </a:rPr>
                <a:t>224 PEOPLE</a:t>
              </a:r>
            </a:p>
          </p:txBody>
        </p:sp>
        <p:sp>
          <p:nvSpPr>
            <p:cNvPr id="15" name="TextBox 15"/>
            <p:cNvSpPr txBox="1"/>
            <p:nvPr/>
          </p:nvSpPr>
          <p:spPr>
            <a:xfrm>
              <a:off x="142856" y="6297415"/>
              <a:ext cx="5569664" cy="772899"/>
            </a:xfrm>
            <a:prstGeom prst="rect">
              <a:avLst/>
            </a:prstGeom>
          </p:spPr>
          <p:txBody>
            <a:bodyPr lIns="0" tIns="0" rIns="0" bIns="0" rtlCol="0" anchor="t">
              <a:spAutoFit/>
            </a:bodyPr>
            <a:lstStyle/>
            <a:p>
              <a:pPr algn="l">
                <a:lnSpc>
                  <a:spcPts val="4930"/>
                </a:lnSpc>
              </a:pPr>
              <a:r>
                <a:rPr lang="en-US" sz="3521" b="1">
                  <a:solidFill>
                    <a:srgbClr val="FFFFFF"/>
                  </a:solidFill>
                  <a:latin typeface="Montserrat Bold"/>
                  <a:ea typeface="Montserrat Bold"/>
                  <a:cs typeface="Montserrat Bold"/>
                  <a:sym typeface="Montserrat Bold"/>
                </a:rPr>
                <a:t>8.6 MILLION</a:t>
              </a:r>
            </a:p>
          </p:txBody>
        </p:sp>
      </p:grpSp>
      <p:sp>
        <p:nvSpPr>
          <p:cNvPr id="16" name="AutoShape 16"/>
          <p:cNvSpPr/>
          <p:nvPr/>
        </p:nvSpPr>
        <p:spPr>
          <a:xfrm>
            <a:off x="0" y="9700628"/>
            <a:ext cx="18395101" cy="0"/>
          </a:xfrm>
          <a:prstGeom prst="line">
            <a:avLst/>
          </a:prstGeom>
          <a:ln w="38100" cap="flat">
            <a:solidFill>
              <a:srgbClr val="EC8F37"/>
            </a:solidFill>
            <a:prstDash val="solid"/>
            <a:headEnd type="none" w="sm" len="sm"/>
            <a:tailEnd type="none" w="sm" len="sm"/>
          </a:ln>
        </p:spPr>
        <p:txBody>
          <a:bodyPr/>
          <a:lstStyle/>
          <a:p>
            <a:endParaRPr lang="en-US"/>
          </a:p>
        </p:txBody>
      </p:sp>
      <p:sp>
        <p:nvSpPr>
          <p:cNvPr id="17" name="Freeform 17"/>
          <p:cNvSpPr/>
          <p:nvPr/>
        </p:nvSpPr>
        <p:spPr>
          <a:xfrm>
            <a:off x="1152277" y="2377806"/>
            <a:ext cx="7648362" cy="4522094"/>
          </a:xfrm>
          <a:custGeom>
            <a:avLst/>
            <a:gdLst/>
            <a:ahLst/>
            <a:cxnLst/>
            <a:rect l="l" t="t" r="r" b="b"/>
            <a:pathLst>
              <a:path w="7648362" h="4522094">
                <a:moveTo>
                  <a:pt x="0" y="0"/>
                </a:moveTo>
                <a:lnTo>
                  <a:pt x="7648361" y="0"/>
                </a:lnTo>
                <a:lnTo>
                  <a:pt x="7648361" y="4522094"/>
                </a:lnTo>
                <a:lnTo>
                  <a:pt x="0" y="4522094"/>
                </a:lnTo>
                <a:lnTo>
                  <a:pt x="0" y="0"/>
                </a:lnTo>
                <a:close/>
              </a:path>
            </a:pathLst>
          </a:custGeom>
          <a:blipFill>
            <a:blip r:embed="rId2"/>
            <a:stretch>
              <a:fillRect/>
            </a:stretch>
          </a:blipFill>
          <a:ln w="38100" cap="sq">
            <a:solidFill>
              <a:srgbClr val="000000"/>
            </a:solidFill>
            <a:prstDash val="solid"/>
            <a:miter/>
          </a:ln>
        </p:spPr>
        <p:txBody>
          <a:bodyPr/>
          <a:lstStyle/>
          <a:p>
            <a:endParaRPr lang="en-US"/>
          </a:p>
        </p:txBody>
      </p:sp>
      <p:sp>
        <p:nvSpPr>
          <p:cNvPr id="18" name="TextBox 18"/>
          <p:cNvSpPr txBox="1"/>
          <p:nvPr/>
        </p:nvSpPr>
        <p:spPr>
          <a:xfrm>
            <a:off x="1152277" y="1084311"/>
            <a:ext cx="9408877" cy="969645"/>
          </a:xfrm>
          <a:prstGeom prst="rect">
            <a:avLst/>
          </a:prstGeom>
        </p:spPr>
        <p:txBody>
          <a:bodyPr lIns="0" tIns="0" rIns="0" bIns="0" rtlCol="0" anchor="t">
            <a:spAutoFit/>
          </a:bodyPr>
          <a:lstStyle/>
          <a:p>
            <a:pPr algn="l">
              <a:lnSpc>
                <a:spcPts val="7979"/>
              </a:lnSpc>
            </a:pPr>
            <a:r>
              <a:rPr lang="en-US" sz="5699" b="1">
                <a:solidFill>
                  <a:srgbClr val="0273A0"/>
                </a:solidFill>
                <a:latin typeface="Montserrat Bold"/>
                <a:ea typeface="Montserrat Bold"/>
                <a:cs typeface="Montserrat Bold"/>
                <a:sym typeface="Montserrat Bold"/>
              </a:rPr>
              <a:t>The Problem</a:t>
            </a:r>
          </a:p>
        </p:txBody>
      </p:sp>
      <p:sp>
        <p:nvSpPr>
          <p:cNvPr id="19" name="TextBox 19"/>
          <p:cNvSpPr txBox="1"/>
          <p:nvPr/>
        </p:nvSpPr>
        <p:spPr>
          <a:xfrm>
            <a:off x="11232186" y="9800458"/>
            <a:ext cx="6303194" cy="341485"/>
          </a:xfrm>
          <a:prstGeom prst="rect">
            <a:avLst/>
          </a:prstGeom>
        </p:spPr>
        <p:txBody>
          <a:bodyPr lIns="0" tIns="0" rIns="0" bIns="0" rtlCol="0" anchor="t">
            <a:spAutoFit/>
          </a:bodyPr>
          <a:lstStyle/>
          <a:p>
            <a:pPr algn="just">
              <a:lnSpc>
                <a:spcPts val="2703"/>
              </a:lnSpc>
            </a:pPr>
            <a:r>
              <a:rPr lang="en-US" sz="1930" u="sng">
                <a:solidFill>
                  <a:srgbClr val="000000"/>
                </a:solidFill>
                <a:latin typeface="Montserrat"/>
                <a:ea typeface="Montserrat"/>
                <a:cs typeface="Montserrat"/>
                <a:sym typeface="Montserrat"/>
                <a:hlinkClick r:id="rId3" tooltip="https://www.cdc.gov/overdose-prevention/about/understanding-the-opioid-overdose-epidemic.html#:~:text=CDC%20is%20committed%20to%20addressing,to%20those%20in%20their%20communities.&amp;text=On%20average%2C%20224%20people%20died,an%20opioid%20overdose%20in%202022"/>
              </a:rPr>
              <a:t>Centers for Disease Control and Prevention. (2023)</a:t>
            </a:r>
          </a:p>
        </p:txBody>
      </p:sp>
      <p:sp>
        <p:nvSpPr>
          <p:cNvPr id="20" name="TextBox 20"/>
          <p:cNvSpPr txBox="1"/>
          <p:nvPr/>
        </p:nvSpPr>
        <p:spPr>
          <a:xfrm>
            <a:off x="1152277" y="7176125"/>
            <a:ext cx="8941846" cy="2055961"/>
          </a:xfrm>
          <a:prstGeom prst="rect">
            <a:avLst/>
          </a:prstGeom>
        </p:spPr>
        <p:txBody>
          <a:bodyPr lIns="0" tIns="0" rIns="0" bIns="0" rtlCol="0" anchor="t">
            <a:spAutoFit/>
          </a:bodyPr>
          <a:lstStyle/>
          <a:p>
            <a:pPr algn="l">
              <a:lnSpc>
                <a:spcPts val="2704"/>
              </a:lnSpc>
            </a:pPr>
            <a:r>
              <a:rPr lang="en-US" sz="1931" i="1">
                <a:solidFill>
                  <a:srgbClr val="000000"/>
                </a:solidFill>
                <a:latin typeface="Montserrat Italics"/>
                <a:ea typeface="Montserrat Italics"/>
                <a:cs typeface="Montserrat Italics"/>
                <a:sym typeface="Montserrat Italics"/>
              </a:rPr>
              <a:t>The opioid crisis has highlighted an urgent need for safe, effective, and evidence-based alternatives to pharmacological interventions for pain management. Non-drug therapies, such as chiropractic care, provide patients with options that not only address pain but also reduce the risks of dependency, side effects, and long-term health complications associated with opioid use.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273A0"/>
        </a:solidFill>
        <a:effectLst/>
      </p:bgPr>
    </p:bg>
    <p:spTree>
      <p:nvGrpSpPr>
        <p:cNvPr id="1" name=""/>
        <p:cNvGrpSpPr/>
        <p:nvPr/>
      </p:nvGrpSpPr>
      <p:grpSpPr>
        <a:xfrm>
          <a:off x="0" y="0"/>
          <a:ext cx="0" cy="0"/>
          <a:chOff x="0" y="0"/>
          <a:chExt cx="0" cy="0"/>
        </a:xfrm>
      </p:grpSpPr>
      <p:sp>
        <p:nvSpPr>
          <p:cNvPr id="2" name="AutoShape 2"/>
          <p:cNvSpPr/>
          <p:nvPr/>
        </p:nvSpPr>
        <p:spPr>
          <a:xfrm>
            <a:off x="11850061" y="633531"/>
            <a:ext cx="6437939" cy="0"/>
          </a:xfrm>
          <a:prstGeom prst="line">
            <a:avLst/>
          </a:prstGeom>
          <a:ln w="28575" cap="flat">
            <a:solidFill>
              <a:srgbClr val="FFFFFF"/>
            </a:solidFill>
            <a:prstDash val="solid"/>
            <a:headEnd type="none" w="sm" len="sm"/>
            <a:tailEnd type="none" w="sm" len="sm"/>
          </a:ln>
        </p:spPr>
        <p:txBody>
          <a:bodyPr/>
          <a:lstStyle/>
          <a:p>
            <a:endParaRPr lang="en-US"/>
          </a:p>
        </p:txBody>
      </p:sp>
      <p:sp>
        <p:nvSpPr>
          <p:cNvPr id="3" name="AutoShape 3"/>
          <p:cNvSpPr/>
          <p:nvPr/>
        </p:nvSpPr>
        <p:spPr>
          <a:xfrm>
            <a:off x="152400" y="9853028"/>
            <a:ext cx="18395101" cy="0"/>
          </a:xfrm>
          <a:prstGeom prst="line">
            <a:avLst/>
          </a:prstGeom>
          <a:ln w="38100" cap="flat">
            <a:solidFill>
              <a:srgbClr val="FFFFFF"/>
            </a:solidFill>
            <a:prstDash val="solid"/>
            <a:headEnd type="none" w="sm" len="sm"/>
            <a:tailEnd type="none" w="sm" len="sm"/>
          </a:ln>
        </p:spPr>
        <p:txBody>
          <a:bodyPr/>
          <a:lstStyle/>
          <a:p>
            <a:endParaRPr lang="en-US"/>
          </a:p>
        </p:txBody>
      </p:sp>
      <p:sp>
        <p:nvSpPr>
          <p:cNvPr id="4" name="Freeform 4"/>
          <p:cNvSpPr/>
          <p:nvPr/>
        </p:nvSpPr>
        <p:spPr>
          <a:xfrm>
            <a:off x="9370635" y="3198733"/>
            <a:ext cx="8570863" cy="3889029"/>
          </a:xfrm>
          <a:custGeom>
            <a:avLst/>
            <a:gdLst/>
            <a:ahLst/>
            <a:cxnLst/>
            <a:rect l="l" t="t" r="r" b="b"/>
            <a:pathLst>
              <a:path w="8570863" h="3889029">
                <a:moveTo>
                  <a:pt x="0" y="0"/>
                </a:moveTo>
                <a:lnTo>
                  <a:pt x="8570862" y="0"/>
                </a:lnTo>
                <a:lnTo>
                  <a:pt x="8570862" y="3889029"/>
                </a:lnTo>
                <a:lnTo>
                  <a:pt x="0" y="3889029"/>
                </a:lnTo>
                <a:lnTo>
                  <a:pt x="0" y="0"/>
                </a:lnTo>
                <a:close/>
              </a:path>
            </a:pathLst>
          </a:custGeom>
          <a:blipFill>
            <a:blip r:embed="rId2"/>
            <a:stretch>
              <a:fillRect/>
            </a:stretch>
          </a:blipFill>
        </p:spPr>
        <p:txBody>
          <a:bodyPr/>
          <a:lstStyle/>
          <a:p>
            <a:endParaRPr lang="en-US"/>
          </a:p>
        </p:txBody>
      </p:sp>
      <p:sp>
        <p:nvSpPr>
          <p:cNvPr id="5" name="TextBox 5"/>
          <p:cNvSpPr txBox="1"/>
          <p:nvPr/>
        </p:nvSpPr>
        <p:spPr>
          <a:xfrm>
            <a:off x="990600" y="1524624"/>
            <a:ext cx="15948550" cy="1188335"/>
          </a:xfrm>
          <a:prstGeom prst="rect">
            <a:avLst/>
          </a:prstGeom>
        </p:spPr>
        <p:txBody>
          <a:bodyPr lIns="0" tIns="0" rIns="0" bIns="0" rtlCol="0" anchor="t">
            <a:spAutoFit/>
          </a:bodyPr>
          <a:lstStyle/>
          <a:p>
            <a:pPr algn="l">
              <a:lnSpc>
                <a:spcPts val="9765"/>
              </a:lnSpc>
            </a:pPr>
            <a:r>
              <a:rPr lang="en-US" sz="6975" b="1">
                <a:solidFill>
                  <a:srgbClr val="FFFFFF"/>
                </a:solidFill>
                <a:latin typeface="Montserrat Bold"/>
                <a:ea typeface="Montserrat Bold"/>
                <a:cs typeface="Montserrat Bold"/>
                <a:sym typeface="Montserrat Bold"/>
              </a:rPr>
              <a:t>THE COST OF CHRONIC PAIN</a:t>
            </a:r>
          </a:p>
        </p:txBody>
      </p:sp>
      <p:sp>
        <p:nvSpPr>
          <p:cNvPr id="6" name="TextBox 6"/>
          <p:cNvSpPr txBox="1"/>
          <p:nvPr/>
        </p:nvSpPr>
        <p:spPr>
          <a:xfrm>
            <a:off x="990600" y="3028190"/>
            <a:ext cx="7974275" cy="5823807"/>
          </a:xfrm>
          <a:prstGeom prst="rect">
            <a:avLst/>
          </a:prstGeom>
        </p:spPr>
        <p:txBody>
          <a:bodyPr lIns="0" tIns="0" rIns="0" bIns="0" rtlCol="0" anchor="t">
            <a:spAutoFit/>
          </a:bodyPr>
          <a:lstStyle/>
          <a:p>
            <a:pPr algn="l">
              <a:lnSpc>
                <a:spcPts val="4285"/>
              </a:lnSpc>
            </a:pPr>
            <a:r>
              <a:rPr lang="en-US" sz="3061">
                <a:solidFill>
                  <a:srgbClr val="FFFFFF"/>
                </a:solidFill>
                <a:latin typeface="Montserrat"/>
                <a:ea typeface="Montserrat"/>
                <a:cs typeface="Montserrat"/>
                <a:sym typeface="Montserrat"/>
              </a:rPr>
              <a:t>Chronic pain affects millions of adults in the United States, with an annual cost in personal and health system expenditures conservatively estimated at $560 billion to $635 billion. </a:t>
            </a:r>
          </a:p>
          <a:p>
            <a:pPr algn="l">
              <a:lnSpc>
                <a:spcPts val="4285"/>
              </a:lnSpc>
            </a:pPr>
            <a:endParaRPr lang="en-US" sz="3061">
              <a:solidFill>
                <a:srgbClr val="FFFFFF"/>
              </a:solidFill>
              <a:latin typeface="Montserrat"/>
              <a:ea typeface="Montserrat"/>
              <a:cs typeface="Montserrat"/>
              <a:sym typeface="Montserrat"/>
            </a:endParaRPr>
          </a:p>
          <a:p>
            <a:pPr algn="l">
              <a:lnSpc>
                <a:spcPts val="4285"/>
              </a:lnSpc>
            </a:pPr>
            <a:r>
              <a:rPr lang="en-US" sz="3061">
                <a:solidFill>
                  <a:srgbClr val="FFFFFF"/>
                </a:solidFill>
                <a:latin typeface="Montserrat"/>
                <a:ea typeface="Montserrat"/>
                <a:cs typeface="Montserrat"/>
                <a:sym typeface="Montserrat"/>
              </a:rPr>
              <a:t>These disorders often get prescribed pain medication. Chiropractic is a safer approach for acute, subacute and chronic pain.</a:t>
            </a:r>
          </a:p>
          <a:p>
            <a:pPr algn="l">
              <a:lnSpc>
                <a:spcPts val="4285"/>
              </a:lnSpc>
              <a:spcBef>
                <a:spcPct val="0"/>
              </a:spcBef>
            </a:pPr>
            <a:endParaRPr lang="en-US" sz="3061">
              <a:solidFill>
                <a:srgbClr val="FFFFFF"/>
              </a:solidFill>
              <a:latin typeface="Montserrat"/>
              <a:ea typeface="Montserrat"/>
              <a:cs typeface="Montserrat"/>
              <a:sym typeface="Montserrat"/>
            </a:endParaRPr>
          </a:p>
        </p:txBody>
      </p:sp>
      <p:sp>
        <p:nvSpPr>
          <p:cNvPr id="7" name="TextBox 7"/>
          <p:cNvSpPr txBox="1"/>
          <p:nvPr/>
        </p:nvSpPr>
        <p:spPr>
          <a:xfrm>
            <a:off x="6420513" y="9944186"/>
            <a:ext cx="11520984" cy="371215"/>
          </a:xfrm>
          <a:prstGeom prst="rect">
            <a:avLst/>
          </a:prstGeom>
        </p:spPr>
        <p:txBody>
          <a:bodyPr lIns="0" tIns="0" rIns="0" bIns="0" rtlCol="0" anchor="t">
            <a:spAutoFit/>
          </a:bodyPr>
          <a:lstStyle/>
          <a:p>
            <a:pPr algn="ctr">
              <a:lnSpc>
                <a:spcPts val="3190"/>
              </a:lnSpc>
              <a:spcBef>
                <a:spcPct val="0"/>
              </a:spcBef>
            </a:pPr>
            <a:r>
              <a:rPr lang="en-US" sz="1969" u="sng">
                <a:solidFill>
                  <a:srgbClr val="FFFFFF"/>
                </a:solidFill>
                <a:latin typeface="Montserrat"/>
                <a:ea typeface="Montserrat"/>
                <a:cs typeface="Montserrat"/>
                <a:sym typeface="Montserrat"/>
                <a:hlinkClick r:id="rId3" tooltip="https://www.ncbi.nlm.nih.gov/books/NBK556236/"/>
              </a:rPr>
              <a:t>Noninvasive Nonpharmacological Treatment for Chronic Pain: A Systematic Review Update]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441487" y="6416614"/>
            <a:ext cx="4534097" cy="3564934"/>
          </a:xfrm>
          <a:custGeom>
            <a:avLst/>
            <a:gdLst/>
            <a:ahLst/>
            <a:cxnLst/>
            <a:rect l="l" t="t" r="r" b="b"/>
            <a:pathLst>
              <a:path w="4534097" h="3564934">
                <a:moveTo>
                  <a:pt x="0" y="0"/>
                </a:moveTo>
                <a:lnTo>
                  <a:pt x="4534097" y="0"/>
                </a:lnTo>
                <a:lnTo>
                  <a:pt x="4534097" y="3564934"/>
                </a:lnTo>
                <a:lnTo>
                  <a:pt x="0" y="3564934"/>
                </a:lnTo>
                <a:lnTo>
                  <a:pt x="0" y="0"/>
                </a:lnTo>
                <a:close/>
              </a:path>
            </a:pathLst>
          </a:custGeom>
          <a:blipFill>
            <a:blip r:embed="rId2"/>
            <a:stretch>
              <a:fillRect/>
            </a:stretch>
          </a:blipFill>
        </p:spPr>
        <p:txBody>
          <a:bodyPr/>
          <a:lstStyle/>
          <a:p>
            <a:endParaRPr lang="en-US"/>
          </a:p>
        </p:txBody>
      </p:sp>
      <p:grpSp>
        <p:nvGrpSpPr>
          <p:cNvPr id="3" name="Group 3"/>
          <p:cNvGrpSpPr/>
          <p:nvPr/>
        </p:nvGrpSpPr>
        <p:grpSpPr>
          <a:xfrm>
            <a:off x="1009650" y="3657443"/>
            <a:ext cx="14218690" cy="1717896"/>
            <a:chOff x="0" y="0"/>
            <a:chExt cx="18958253" cy="2290528"/>
          </a:xfrm>
        </p:grpSpPr>
        <p:sp>
          <p:nvSpPr>
            <p:cNvPr id="4" name="Freeform 4"/>
            <p:cNvSpPr/>
            <p:nvPr/>
          </p:nvSpPr>
          <p:spPr>
            <a:xfrm>
              <a:off x="0" y="0"/>
              <a:ext cx="1063783" cy="1063783"/>
            </a:xfrm>
            <a:custGeom>
              <a:avLst/>
              <a:gdLst/>
              <a:ahLst/>
              <a:cxnLst/>
              <a:rect l="l" t="t" r="r" b="b"/>
              <a:pathLst>
                <a:path w="1063783" h="1063783">
                  <a:moveTo>
                    <a:pt x="0" y="0"/>
                  </a:moveTo>
                  <a:lnTo>
                    <a:pt x="1063783" y="0"/>
                  </a:lnTo>
                  <a:lnTo>
                    <a:pt x="1063783" y="1063783"/>
                  </a:lnTo>
                  <a:lnTo>
                    <a:pt x="0" y="106378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TextBox 5"/>
            <p:cNvSpPr txBox="1"/>
            <p:nvPr/>
          </p:nvSpPr>
          <p:spPr>
            <a:xfrm>
              <a:off x="1435391" y="-87188"/>
              <a:ext cx="16141436" cy="648371"/>
            </a:xfrm>
            <a:prstGeom prst="rect">
              <a:avLst/>
            </a:prstGeom>
          </p:spPr>
          <p:txBody>
            <a:bodyPr lIns="0" tIns="0" rIns="0" bIns="0" rtlCol="0" anchor="t">
              <a:spAutoFit/>
            </a:bodyPr>
            <a:lstStyle/>
            <a:p>
              <a:pPr algn="ctr">
                <a:lnSpc>
                  <a:spcPts val="4324"/>
                </a:lnSpc>
                <a:spcBef>
                  <a:spcPct val="0"/>
                </a:spcBef>
              </a:pPr>
              <a:r>
                <a:rPr lang="en-US" sz="2669" b="1">
                  <a:solidFill>
                    <a:srgbClr val="000000"/>
                  </a:solidFill>
                  <a:latin typeface="Montserrat Bold"/>
                  <a:ea typeface="Montserrat Bold"/>
                  <a:cs typeface="Montserrat Bold"/>
                  <a:sym typeface="Montserrat Bold"/>
                </a:rPr>
                <a:t>DETERMINING WHETHER OR NOT TO INITIATE OPIOIDS FOR PAIN</a:t>
              </a:r>
            </a:p>
          </p:txBody>
        </p:sp>
        <p:sp>
          <p:nvSpPr>
            <p:cNvPr id="6" name="TextBox 6"/>
            <p:cNvSpPr txBox="1"/>
            <p:nvPr/>
          </p:nvSpPr>
          <p:spPr>
            <a:xfrm>
              <a:off x="1435391" y="719062"/>
              <a:ext cx="17522862" cy="1571466"/>
            </a:xfrm>
            <a:prstGeom prst="rect">
              <a:avLst/>
            </a:prstGeom>
          </p:spPr>
          <p:txBody>
            <a:bodyPr lIns="0" tIns="0" rIns="0" bIns="0" rtlCol="0" anchor="t">
              <a:spAutoFit/>
            </a:bodyPr>
            <a:lstStyle/>
            <a:p>
              <a:pPr algn="l">
                <a:lnSpc>
                  <a:spcPts val="2382"/>
                </a:lnSpc>
              </a:pPr>
              <a:r>
                <a:rPr lang="en-US" sz="1969" b="1" i="1">
                  <a:solidFill>
                    <a:srgbClr val="0273A0"/>
                  </a:solidFill>
                  <a:latin typeface="Montserrat Bold Italics"/>
                  <a:ea typeface="Montserrat Bold Italics"/>
                  <a:cs typeface="Montserrat Bold Italics"/>
                  <a:sym typeface="Montserrat Bold Italics"/>
                </a:rPr>
                <a:t>Before starting opioid therapy for subacute or chronic pain, clinicians should discuss with patients the realistic benefits and known risks of opioid therapy, should work with patients to establish treatment goals for pain and function, and should consider how opioid therapy will be discontinued if benefits do not outweigh risks</a:t>
              </a:r>
            </a:p>
          </p:txBody>
        </p:sp>
      </p:grpSp>
      <p:sp>
        <p:nvSpPr>
          <p:cNvPr id="7" name="Freeform 7"/>
          <p:cNvSpPr/>
          <p:nvPr/>
        </p:nvSpPr>
        <p:spPr>
          <a:xfrm>
            <a:off x="962025" y="5424646"/>
            <a:ext cx="888732" cy="888732"/>
          </a:xfrm>
          <a:custGeom>
            <a:avLst/>
            <a:gdLst/>
            <a:ahLst/>
            <a:cxnLst/>
            <a:rect l="l" t="t" r="r" b="b"/>
            <a:pathLst>
              <a:path w="888732" h="888732">
                <a:moveTo>
                  <a:pt x="0" y="0"/>
                </a:moveTo>
                <a:lnTo>
                  <a:pt x="888732" y="0"/>
                </a:lnTo>
                <a:lnTo>
                  <a:pt x="888732" y="888732"/>
                </a:lnTo>
                <a:lnTo>
                  <a:pt x="0" y="88873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1020053" y="6846778"/>
            <a:ext cx="830704" cy="830704"/>
          </a:xfrm>
          <a:custGeom>
            <a:avLst/>
            <a:gdLst/>
            <a:ahLst/>
            <a:cxnLst/>
            <a:rect l="l" t="t" r="r" b="b"/>
            <a:pathLst>
              <a:path w="830704" h="830704">
                <a:moveTo>
                  <a:pt x="0" y="0"/>
                </a:moveTo>
                <a:lnTo>
                  <a:pt x="830704" y="0"/>
                </a:lnTo>
                <a:lnTo>
                  <a:pt x="830704" y="830704"/>
                </a:lnTo>
                <a:lnTo>
                  <a:pt x="0" y="83070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9" name="Freeform 9"/>
          <p:cNvSpPr/>
          <p:nvPr/>
        </p:nvSpPr>
        <p:spPr>
          <a:xfrm>
            <a:off x="1020053" y="8210882"/>
            <a:ext cx="888732" cy="888732"/>
          </a:xfrm>
          <a:custGeom>
            <a:avLst/>
            <a:gdLst/>
            <a:ahLst/>
            <a:cxnLst/>
            <a:rect l="l" t="t" r="r" b="b"/>
            <a:pathLst>
              <a:path w="888732" h="888732">
                <a:moveTo>
                  <a:pt x="0" y="0"/>
                </a:moveTo>
                <a:lnTo>
                  <a:pt x="888732" y="0"/>
                </a:lnTo>
                <a:lnTo>
                  <a:pt x="888732" y="888732"/>
                </a:lnTo>
                <a:lnTo>
                  <a:pt x="0" y="88873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0" name="TextBox 10"/>
          <p:cNvSpPr txBox="1"/>
          <p:nvPr/>
        </p:nvSpPr>
        <p:spPr>
          <a:xfrm>
            <a:off x="873592" y="793814"/>
            <a:ext cx="13869197" cy="2055997"/>
          </a:xfrm>
          <a:prstGeom prst="rect">
            <a:avLst/>
          </a:prstGeom>
        </p:spPr>
        <p:txBody>
          <a:bodyPr lIns="0" tIns="0" rIns="0" bIns="0" rtlCol="0" anchor="t">
            <a:spAutoFit/>
          </a:bodyPr>
          <a:lstStyle/>
          <a:p>
            <a:pPr algn="l">
              <a:lnSpc>
                <a:spcPts val="6027"/>
              </a:lnSpc>
            </a:pPr>
            <a:r>
              <a:rPr lang="en-US" sz="4305" b="1">
                <a:solidFill>
                  <a:srgbClr val="0273A0"/>
                </a:solidFill>
                <a:latin typeface="Montserrat Bold"/>
                <a:ea typeface="Montserrat Bold"/>
                <a:cs typeface="Montserrat Bold"/>
                <a:sym typeface="Montserrat Bold"/>
              </a:rPr>
              <a:t>CDC Clinical Practice Guideline for Prescribing Opioids for Pain — United States, 2022</a:t>
            </a:r>
          </a:p>
          <a:p>
            <a:pPr algn="l">
              <a:lnSpc>
                <a:spcPts val="3229"/>
              </a:lnSpc>
            </a:pPr>
            <a:endParaRPr lang="en-US" sz="4305" b="1">
              <a:solidFill>
                <a:srgbClr val="0273A0"/>
              </a:solidFill>
              <a:latin typeface="Montserrat Bold"/>
              <a:ea typeface="Montserrat Bold"/>
              <a:cs typeface="Montserrat Bold"/>
              <a:sym typeface="Montserrat Bold"/>
            </a:endParaRPr>
          </a:p>
        </p:txBody>
      </p:sp>
      <p:sp>
        <p:nvSpPr>
          <p:cNvPr id="11" name="TextBox 11"/>
          <p:cNvSpPr txBox="1"/>
          <p:nvPr/>
        </p:nvSpPr>
        <p:spPr>
          <a:xfrm>
            <a:off x="873592" y="2476603"/>
            <a:ext cx="16797420" cy="771265"/>
          </a:xfrm>
          <a:prstGeom prst="rect">
            <a:avLst/>
          </a:prstGeom>
        </p:spPr>
        <p:txBody>
          <a:bodyPr lIns="0" tIns="0" rIns="0" bIns="0" rtlCol="0" anchor="t">
            <a:spAutoFit/>
          </a:bodyPr>
          <a:lstStyle/>
          <a:p>
            <a:pPr algn="l">
              <a:lnSpc>
                <a:spcPts val="3190"/>
              </a:lnSpc>
              <a:spcBef>
                <a:spcPct val="0"/>
              </a:spcBef>
            </a:pPr>
            <a:r>
              <a:rPr lang="en-US" sz="1969">
                <a:solidFill>
                  <a:srgbClr val="000000"/>
                </a:solidFill>
                <a:latin typeface="Montserrat"/>
                <a:ea typeface="Montserrat"/>
                <a:cs typeface="Montserrat"/>
                <a:sym typeface="Montserrat"/>
              </a:rPr>
              <a:t>Four key areas are covered in this clinical practice guideline for prescribing of opioid pain medication for patients aged ≥18 years for pain, excluding pain management related to sickle cell disease, cancer-related pain treatment, palliative care, and end-of-life care.</a:t>
            </a:r>
          </a:p>
        </p:txBody>
      </p:sp>
      <p:sp>
        <p:nvSpPr>
          <p:cNvPr id="12" name="TextBox 12"/>
          <p:cNvSpPr txBox="1"/>
          <p:nvPr/>
        </p:nvSpPr>
        <p:spPr>
          <a:xfrm>
            <a:off x="2070719" y="5549193"/>
            <a:ext cx="12106077" cy="528569"/>
          </a:xfrm>
          <a:prstGeom prst="rect">
            <a:avLst/>
          </a:prstGeom>
        </p:spPr>
        <p:txBody>
          <a:bodyPr lIns="0" tIns="0" rIns="0" bIns="0" rtlCol="0" anchor="t">
            <a:spAutoFit/>
          </a:bodyPr>
          <a:lstStyle/>
          <a:p>
            <a:pPr algn="l">
              <a:lnSpc>
                <a:spcPts val="4485"/>
              </a:lnSpc>
              <a:spcBef>
                <a:spcPct val="0"/>
              </a:spcBef>
            </a:pPr>
            <a:r>
              <a:rPr lang="en-US" sz="2769" b="1">
                <a:solidFill>
                  <a:srgbClr val="000000"/>
                </a:solidFill>
                <a:latin typeface="Montserrat Bold"/>
                <a:ea typeface="Montserrat Bold"/>
                <a:cs typeface="Montserrat Bold"/>
                <a:sym typeface="Montserrat Bold"/>
              </a:rPr>
              <a:t>SELECTING OPIOIDS AND DETERMINING OPIOID DOSAGES</a:t>
            </a:r>
          </a:p>
        </p:txBody>
      </p:sp>
      <p:sp>
        <p:nvSpPr>
          <p:cNvPr id="13" name="TextBox 13"/>
          <p:cNvSpPr txBox="1"/>
          <p:nvPr/>
        </p:nvSpPr>
        <p:spPr>
          <a:xfrm>
            <a:off x="2080244" y="6741298"/>
            <a:ext cx="12106077" cy="1090544"/>
          </a:xfrm>
          <a:prstGeom prst="rect">
            <a:avLst/>
          </a:prstGeom>
        </p:spPr>
        <p:txBody>
          <a:bodyPr lIns="0" tIns="0" rIns="0" bIns="0" rtlCol="0" anchor="t">
            <a:spAutoFit/>
          </a:bodyPr>
          <a:lstStyle/>
          <a:p>
            <a:pPr algn="l">
              <a:lnSpc>
                <a:spcPts val="4485"/>
              </a:lnSpc>
              <a:spcBef>
                <a:spcPct val="0"/>
              </a:spcBef>
            </a:pPr>
            <a:r>
              <a:rPr lang="en-US" sz="2769" b="1">
                <a:solidFill>
                  <a:srgbClr val="000000"/>
                </a:solidFill>
                <a:latin typeface="Montserrat Bold"/>
                <a:ea typeface="Montserrat Bold"/>
                <a:cs typeface="Montserrat Bold"/>
                <a:sym typeface="Montserrat Bold"/>
              </a:rPr>
              <a:t>DECIDING DURATION OF INITIAL OPIOID PRESCRIPTION AND CONDUCTING FOLLOW-UP</a:t>
            </a:r>
          </a:p>
        </p:txBody>
      </p:sp>
      <p:sp>
        <p:nvSpPr>
          <p:cNvPr id="14" name="TextBox 14"/>
          <p:cNvSpPr txBox="1"/>
          <p:nvPr/>
        </p:nvSpPr>
        <p:spPr>
          <a:xfrm>
            <a:off x="2070719" y="8094795"/>
            <a:ext cx="12106077" cy="1090544"/>
          </a:xfrm>
          <a:prstGeom prst="rect">
            <a:avLst/>
          </a:prstGeom>
        </p:spPr>
        <p:txBody>
          <a:bodyPr lIns="0" tIns="0" rIns="0" bIns="0" rtlCol="0" anchor="t">
            <a:spAutoFit/>
          </a:bodyPr>
          <a:lstStyle/>
          <a:p>
            <a:pPr algn="l">
              <a:lnSpc>
                <a:spcPts val="4485"/>
              </a:lnSpc>
              <a:spcBef>
                <a:spcPct val="0"/>
              </a:spcBef>
            </a:pPr>
            <a:r>
              <a:rPr lang="en-US" sz="2769" b="1">
                <a:solidFill>
                  <a:srgbClr val="000000"/>
                </a:solidFill>
                <a:latin typeface="Montserrat Bold"/>
                <a:ea typeface="Montserrat Bold"/>
                <a:cs typeface="Montserrat Bold"/>
                <a:sym typeface="Montserrat Bold"/>
              </a:rPr>
              <a:t>ASSESSING RISK AND ADDRESSING POTENTIAL HARMS OF OPIOID USE.</a:t>
            </a:r>
          </a:p>
        </p:txBody>
      </p:sp>
      <p:sp>
        <p:nvSpPr>
          <p:cNvPr id="15" name="Freeform 15"/>
          <p:cNvSpPr/>
          <p:nvPr/>
        </p:nvSpPr>
        <p:spPr>
          <a:xfrm>
            <a:off x="15859692" y="267352"/>
            <a:ext cx="1787205" cy="1787205"/>
          </a:xfrm>
          <a:custGeom>
            <a:avLst/>
            <a:gdLst/>
            <a:ahLst/>
            <a:cxnLst/>
            <a:rect l="l" t="t" r="r" b="b"/>
            <a:pathLst>
              <a:path w="1787205" h="1787205">
                <a:moveTo>
                  <a:pt x="0" y="0"/>
                </a:moveTo>
                <a:lnTo>
                  <a:pt x="1787205" y="0"/>
                </a:lnTo>
                <a:lnTo>
                  <a:pt x="1787205" y="1787205"/>
                </a:lnTo>
                <a:lnTo>
                  <a:pt x="0" y="1787205"/>
                </a:lnTo>
                <a:lnTo>
                  <a:pt x="0" y="0"/>
                </a:lnTo>
                <a:close/>
              </a:path>
            </a:pathLst>
          </a:custGeom>
          <a:blipFill>
            <a:blip r:embed="rId11"/>
            <a:stretch>
              <a:fillRect/>
            </a:stretch>
          </a:blipFill>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850061" y="661348"/>
            <a:ext cx="6437939" cy="0"/>
          </a:xfrm>
          <a:prstGeom prst="line">
            <a:avLst/>
          </a:prstGeom>
          <a:ln w="28575" cap="flat">
            <a:solidFill>
              <a:srgbClr val="EC8F37"/>
            </a:solidFill>
            <a:prstDash val="solid"/>
            <a:headEnd type="none" w="sm" len="sm"/>
            <a:tailEnd type="none" w="sm" len="sm"/>
          </a:ln>
        </p:spPr>
        <p:txBody>
          <a:bodyPr/>
          <a:lstStyle/>
          <a:p>
            <a:endParaRPr lang="en-US"/>
          </a:p>
        </p:txBody>
      </p:sp>
      <p:sp>
        <p:nvSpPr>
          <p:cNvPr id="3" name="AutoShape 3"/>
          <p:cNvSpPr/>
          <p:nvPr/>
        </p:nvSpPr>
        <p:spPr>
          <a:xfrm>
            <a:off x="0" y="9728445"/>
            <a:ext cx="18395101" cy="0"/>
          </a:xfrm>
          <a:prstGeom prst="line">
            <a:avLst/>
          </a:prstGeom>
          <a:ln w="38100" cap="flat">
            <a:solidFill>
              <a:srgbClr val="EC8F37"/>
            </a:solidFill>
            <a:prstDash val="solid"/>
            <a:headEnd type="none" w="sm" len="sm"/>
            <a:tailEnd type="none" w="sm" len="sm"/>
          </a:ln>
        </p:spPr>
        <p:txBody>
          <a:bodyPr/>
          <a:lstStyle/>
          <a:p>
            <a:endParaRPr lang="en-US"/>
          </a:p>
        </p:txBody>
      </p:sp>
      <p:sp>
        <p:nvSpPr>
          <p:cNvPr id="4" name="Freeform 4"/>
          <p:cNvSpPr/>
          <p:nvPr/>
        </p:nvSpPr>
        <p:spPr>
          <a:xfrm>
            <a:off x="390047" y="281019"/>
            <a:ext cx="1277305" cy="1277305"/>
          </a:xfrm>
          <a:custGeom>
            <a:avLst/>
            <a:gdLst/>
            <a:ahLst/>
            <a:cxnLst/>
            <a:rect l="l" t="t" r="r" b="b"/>
            <a:pathLst>
              <a:path w="1277305" h="1277305">
                <a:moveTo>
                  <a:pt x="0" y="0"/>
                </a:moveTo>
                <a:lnTo>
                  <a:pt x="1277306" y="0"/>
                </a:lnTo>
                <a:lnTo>
                  <a:pt x="1277306" y="1277305"/>
                </a:lnTo>
                <a:lnTo>
                  <a:pt x="0" y="1277305"/>
                </a:lnTo>
                <a:lnTo>
                  <a:pt x="0" y="0"/>
                </a:lnTo>
                <a:close/>
              </a:path>
            </a:pathLst>
          </a:custGeom>
          <a:blipFill>
            <a:blip r:embed="rId2"/>
            <a:stretch>
              <a:fillRect/>
            </a:stretch>
          </a:blipFill>
        </p:spPr>
        <p:txBody>
          <a:bodyPr/>
          <a:lstStyle/>
          <a:p>
            <a:endParaRPr lang="en-US"/>
          </a:p>
        </p:txBody>
      </p:sp>
      <p:sp>
        <p:nvSpPr>
          <p:cNvPr id="5" name="Freeform 5"/>
          <p:cNvSpPr/>
          <p:nvPr/>
        </p:nvSpPr>
        <p:spPr>
          <a:xfrm>
            <a:off x="10481983" y="919672"/>
            <a:ext cx="6927371" cy="8338628"/>
          </a:xfrm>
          <a:custGeom>
            <a:avLst/>
            <a:gdLst/>
            <a:ahLst/>
            <a:cxnLst/>
            <a:rect l="l" t="t" r="r" b="b"/>
            <a:pathLst>
              <a:path w="6927371" h="8338628">
                <a:moveTo>
                  <a:pt x="0" y="0"/>
                </a:moveTo>
                <a:lnTo>
                  <a:pt x="6927371" y="0"/>
                </a:lnTo>
                <a:lnTo>
                  <a:pt x="6927371" y="8338628"/>
                </a:lnTo>
                <a:lnTo>
                  <a:pt x="0" y="8338628"/>
                </a:lnTo>
                <a:lnTo>
                  <a:pt x="0" y="0"/>
                </a:lnTo>
                <a:close/>
              </a:path>
            </a:pathLst>
          </a:custGeom>
          <a:blipFill>
            <a:blip r:embed="rId3"/>
            <a:stretch>
              <a:fillRect b="-3682"/>
            </a:stretch>
          </a:blipFill>
        </p:spPr>
        <p:txBody>
          <a:bodyPr/>
          <a:lstStyle/>
          <a:p>
            <a:endParaRPr lang="en-US"/>
          </a:p>
        </p:txBody>
      </p:sp>
      <p:grpSp>
        <p:nvGrpSpPr>
          <p:cNvPr id="6" name="Group 6"/>
          <p:cNvGrpSpPr/>
          <p:nvPr/>
        </p:nvGrpSpPr>
        <p:grpSpPr>
          <a:xfrm>
            <a:off x="14289909" y="7699490"/>
            <a:ext cx="2052392" cy="309270"/>
            <a:chOff x="0" y="0"/>
            <a:chExt cx="540548" cy="81454"/>
          </a:xfrm>
        </p:grpSpPr>
        <p:sp>
          <p:nvSpPr>
            <p:cNvPr id="7" name="Freeform 7"/>
            <p:cNvSpPr/>
            <p:nvPr/>
          </p:nvSpPr>
          <p:spPr>
            <a:xfrm>
              <a:off x="0" y="0"/>
              <a:ext cx="540548" cy="81454"/>
            </a:xfrm>
            <a:custGeom>
              <a:avLst/>
              <a:gdLst/>
              <a:ahLst/>
              <a:cxnLst/>
              <a:rect l="l" t="t" r="r" b="b"/>
              <a:pathLst>
                <a:path w="540548" h="81454">
                  <a:moveTo>
                    <a:pt x="0" y="0"/>
                  </a:moveTo>
                  <a:lnTo>
                    <a:pt x="540548" y="0"/>
                  </a:lnTo>
                  <a:lnTo>
                    <a:pt x="540548" y="81454"/>
                  </a:lnTo>
                  <a:lnTo>
                    <a:pt x="0" y="81454"/>
                  </a:lnTo>
                  <a:close/>
                </a:path>
              </a:pathLst>
            </a:custGeom>
            <a:solidFill>
              <a:srgbClr val="000000">
                <a:alpha val="0"/>
              </a:srgbClr>
            </a:solidFill>
            <a:ln w="38100" cap="sq">
              <a:solidFill>
                <a:srgbClr val="0273A0"/>
              </a:solidFill>
              <a:prstDash val="solid"/>
              <a:miter/>
            </a:ln>
          </p:spPr>
          <p:txBody>
            <a:bodyPr/>
            <a:lstStyle/>
            <a:p>
              <a:endParaRPr lang="en-US"/>
            </a:p>
          </p:txBody>
        </p:sp>
        <p:sp>
          <p:nvSpPr>
            <p:cNvPr id="8" name="TextBox 8"/>
            <p:cNvSpPr txBox="1"/>
            <p:nvPr/>
          </p:nvSpPr>
          <p:spPr>
            <a:xfrm>
              <a:off x="0" y="-76200"/>
              <a:ext cx="540548" cy="157654"/>
            </a:xfrm>
            <a:prstGeom prst="rect">
              <a:avLst/>
            </a:prstGeom>
          </p:spPr>
          <p:txBody>
            <a:bodyPr lIns="50800" tIns="50800" rIns="50800" bIns="50800" rtlCol="0" anchor="ctr"/>
            <a:lstStyle/>
            <a:p>
              <a:pPr algn="ctr">
                <a:lnSpc>
                  <a:spcPts val="3190"/>
                </a:lnSpc>
              </a:pPr>
              <a:endParaRPr/>
            </a:p>
          </p:txBody>
        </p:sp>
      </p:grpSp>
      <p:grpSp>
        <p:nvGrpSpPr>
          <p:cNvPr id="9" name="Group 9"/>
          <p:cNvGrpSpPr/>
          <p:nvPr/>
        </p:nvGrpSpPr>
        <p:grpSpPr>
          <a:xfrm rot="5400000">
            <a:off x="16619082" y="7580506"/>
            <a:ext cx="253425" cy="603084"/>
            <a:chOff x="0" y="0"/>
            <a:chExt cx="812800" cy="1934248"/>
          </a:xfrm>
        </p:grpSpPr>
        <p:sp>
          <p:nvSpPr>
            <p:cNvPr id="10" name="Freeform 10"/>
            <p:cNvSpPr/>
            <p:nvPr/>
          </p:nvSpPr>
          <p:spPr>
            <a:xfrm>
              <a:off x="0" y="0"/>
              <a:ext cx="812800" cy="1934248"/>
            </a:xfrm>
            <a:custGeom>
              <a:avLst/>
              <a:gdLst/>
              <a:ahLst/>
              <a:cxnLst/>
              <a:rect l="l" t="t" r="r" b="b"/>
              <a:pathLst>
                <a:path w="812800" h="1934248">
                  <a:moveTo>
                    <a:pt x="406400" y="1934248"/>
                  </a:moveTo>
                  <a:lnTo>
                    <a:pt x="0" y="1527848"/>
                  </a:lnTo>
                  <a:lnTo>
                    <a:pt x="203200" y="1527848"/>
                  </a:lnTo>
                  <a:lnTo>
                    <a:pt x="203200" y="0"/>
                  </a:lnTo>
                  <a:lnTo>
                    <a:pt x="609600" y="0"/>
                  </a:lnTo>
                  <a:lnTo>
                    <a:pt x="609600" y="1527848"/>
                  </a:lnTo>
                  <a:lnTo>
                    <a:pt x="812800" y="1527848"/>
                  </a:lnTo>
                  <a:lnTo>
                    <a:pt x="406400" y="1934248"/>
                  </a:lnTo>
                  <a:close/>
                </a:path>
              </a:pathLst>
            </a:custGeom>
            <a:solidFill>
              <a:srgbClr val="EF8F36"/>
            </a:solidFill>
          </p:spPr>
          <p:txBody>
            <a:bodyPr/>
            <a:lstStyle/>
            <a:p>
              <a:endParaRPr lang="en-US"/>
            </a:p>
          </p:txBody>
        </p:sp>
        <p:sp>
          <p:nvSpPr>
            <p:cNvPr id="11" name="TextBox 11"/>
            <p:cNvSpPr txBox="1"/>
            <p:nvPr/>
          </p:nvSpPr>
          <p:spPr>
            <a:xfrm>
              <a:off x="203200" y="-28575"/>
              <a:ext cx="406400" cy="1861223"/>
            </a:xfrm>
            <a:prstGeom prst="rect">
              <a:avLst/>
            </a:prstGeom>
          </p:spPr>
          <p:txBody>
            <a:bodyPr lIns="50800" tIns="50800" rIns="50800" bIns="50800" rtlCol="0" anchor="ctr"/>
            <a:lstStyle/>
            <a:p>
              <a:pPr algn="ctr">
                <a:lnSpc>
                  <a:spcPts val="2239"/>
                </a:lnSpc>
              </a:pPr>
              <a:endParaRPr/>
            </a:p>
          </p:txBody>
        </p:sp>
      </p:grpSp>
      <p:sp>
        <p:nvSpPr>
          <p:cNvPr id="12" name="TextBox 12"/>
          <p:cNvSpPr txBox="1"/>
          <p:nvPr/>
        </p:nvSpPr>
        <p:spPr>
          <a:xfrm>
            <a:off x="612663" y="1918555"/>
            <a:ext cx="10478826" cy="2420245"/>
          </a:xfrm>
          <a:prstGeom prst="rect">
            <a:avLst/>
          </a:prstGeom>
        </p:spPr>
        <p:txBody>
          <a:bodyPr lIns="0" tIns="0" rIns="0" bIns="0" rtlCol="0" anchor="t">
            <a:spAutoFit/>
          </a:bodyPr>
          <a:lstStyle/>
          <a:p>
            <a:pPr algn="l">
              <a:lnSpc>
                <a:spcPts val="5210"/>
              </a:lnSpc>
            </a:pPr>
            <a:r>
              <a:rPr lang="en-US" sz="3721" b="1">
                <a:solidFill>
                  <a:srgbClr val="0273A0"/>
                </a:solidFill>
                <a:latin typeface="Montserrat Bold"/>
                <a:ea typeface="Montserrat Bold"/>
                <a:cs typeface="Montserrat Bold"/>
                <a:sym typeface="Montserrat Bold"/>
              </a:rPr>
              <a:t>CDC Clinical Practice Guideline for Prescribing Opioids for Pain — United States, 2022</a:t>
            </a:r>
          </a:p>
          <a:p>
            <a:pPr algn="l">
              <a:lnSpc>
                <a:spcPts val="2791"/>
              </a:lnSpc>
            </a:pPr>
            <a:endParaRPr lang="en-US" sz="3721" b="1">
              <a:solidFill>
                <a:srgbClr val="0273A0"/>
              </a:solidFill>
              <a:latin typeface="Montserrat Bold"/>
              <a:ea typeface="Montserrat Bold"/>
              <a:cs typeface="Montserrat Bold"/>
              <a:sym typeface="Montserrat Bold"/>
            </a:endParaRPr>
          </a:p>
        </p:txBody>
      </p:sp>
      <p:sp>
        <p:nvSpPr>
          <p:cNvPr id="13" name="TextBox 13"/>
          <p:cNvSpPr txBox="1"/>
          <p:nvPr/>
        </p:nvSpPr>
        <p:spPr>
          <a:xfrm>
            <a:off x="612663" y="4300699"/>
            <a:ext cx="7866971" cy="3553426"/>
          </a:xfrm>
          <a:prstGeom prst="rect">
            <a:avLst/>
          </a:prstGeom>
        </p:spPr>
        <p:txBody>
          <a:bodyPr lIns="0" tIns="0" rIns="0" bIns="0" rtlCol="0" anchor="t">
            <a:spAutoFit/>
          </a:bodyPr>
          <a:lstStyle/>
          <a:p>
            <a:pPr algn="l">
              <a:lnSpc>
                <a:spcPts val="2591"/>
              </a:lnSpc>
              <a:spcBef>
                <a:spcPct val="0"/>
              </a:spcBef>
            </a:pPr>
            <a:r>
              <a:rPr lang="en-US" sz="1851">
                <a:solidFill>
                  <a:srgbClr val="000000"/>
                </a:solidFill>
                <a:latin typeface="Montserrat"/>
                <a:ea typeface="Montserrat"/>
                <a:cs typeface="Montserrat"/>
                <a:sym typeface="Montserrat"/>
              </a:rPr>
              <a:t>According to the CDC guidelines, preferred alternatives to opioids for pain management include non-pharmacological therapies like exercise, physical therapy, acupuncture, massage, and cognitive behavioral therapy (CBT), along with over-the-counter medications; opioids should only be considered when other options are not sufficient and the potential benefits outweigh the risks. </a:t>
            </a:r>
          </a:p>
          <a:p>
            <a:pPr algn="l">
              <a:lnSpc>
                <a:spcPts val="2591"/>
              </a:lnSpc>
              <a:spcBef>
                <a:spcPct val="0"/>
              </a:spcBef>
            </a:pPr>
            <a:endParaRPr lang="en-US" sz="1851">
              <a:solidFill>
                <a:srgbClr val="000000"/>
              </a:solidFill>
              <a:latin typeface="Montserrat"/>
              <a:ea typeface="Montserrat"/>
              <a:cs typeface="Montserrat"/>
              <a:sym typeface="Montserrat"/>
            </a:endParaRPr>
          </a:p>
          <a:p>
            <a:pPr algn="l">
              <a:lnSpc>
                <a:spcPts val="2591"/>
              </a:lnSpc>
              <a:spcBef>
                <a:spcPct val="0"/>
              </a:spcBef>
            </a:pPr>
            <a:r>
              <a:rPr lang="en-US" sz="1851" b="1" i="1">
                <a:solidFill>
                  <a:srgbClr val="000000"/>
                </a:solidFill>
                <a:latin typeface="Montserrat Bold Italics"/>
                <a:ea typeface="Montserrat Bold Italics"/>
                <a:cs typeface="Montserrat Bold Italics"/>
                <a:sym typeface="Montserrat Bold Italics"/>
              </a:rPr>
              <a:t>The CDC recommends utilizing non-opioid therapies as the first line of treatment for pain management whenever possible. </a:t>
            </a:r>
          </a:p>
        </p:txBody>
      </p:sp>
      <p:sp>
        <p:nvSpPr>
          <p:cNvPr id="14" name="TextBox 14"/>
          <p:cNvSpPr txBox="1"/>
          <p:nvPr/>
        </p:nvSpPr>
        <p:spPr>
          <a:xfrm>
            <a:off x="13945669" y="9814170"/>
            <a:ext cx="6303194" cy="341485"/>
          </a:xfrm>
          <a:prstGeom prst="rect">
            <a:avLst/>
          </a:prstGeom>
        </p:spPr>
        <p:txBody>
          <a:bodyPr lIns="0" tIns="0" rIns="0" bIns="0" rtlCol="0" anchor="t">
            <a:spAutoFit/>
          </a:bodyPr>
          <a:lstStyle/>
          <a:p>
            <a:pPr algn="just">
              <a:lnSpc>
                <a:spcPts val="2703"/>
              </a:lnSpc>
            </a:pPr>
            <a:r>
              <a:rPr lang="en-US" sz="1930" u="sng">
                <a:solidFill>
                  <a:srgbClr val="000000"/>
                </a:solidFill>
                <a:latin typeface="Montserrat"/>
                <a:ea typeface="Montserrat"/>
                <a:cs typeface="Montserrat"/>
                <a:sym typeface="Montserrat"/>
                <a:hlinkClick r:id="rId4" tooltip="https://www.cdc.gov/mmwr/volumes/71/rr/rr7103a1.htm?s_cid=rr7103a1.htm_w#B3_down"/>
              </a:rPr>
              <a:t>WWW.CDC.GOV/OPIOIDS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30404" y="3583503"/>
            <a:ext cx="15450274" cy="6144942"/>
          </a:xfrm>
          <a:prstGeom prst="rect">
            <a:avLst/>
          </a:prstGeom>
        </p:spPr>
        <p:txBody>
          <a:bodyPr lIns="0" tIns="0" rIns="0" bIns="0" rtlCol="0" anchor="t">
            <a:spAutoFit/>
          </a:bodyPr>
          <a:lstStyle/>
          <a:p>
            <a:pPr algn="l">
              <a:lnSpc>
                <a:spcPts val="4877"/>
              </a:lnSpc>
              <a:spcBef>
                <a:spcPct val="0"/>
              </a:spcBef>
            </a:pPr>
            <a:r>
              <a:rPr lang="en-US" sz="3011">
                <a:solidFill>
                  <a:srgbClr val="000000"/>
                </a:solidFill>
                <a:latin typeface="Montserrat"/>
                <a:ea typeface="Montserrat"/>
                <a:cs typeface="Montserrat"/>
                <a:sym typeface="Montserrat"/>
              </a:rPr>
              <a:t>Evidence exists that multiple noninvasive nonpharmacologic interventions </a:t>
            </a:r>
            <a:r>
              <a:rPr lang="en-US" sz="3011" b="1">
                <a:solidFill>
                  <a:srgbClr val="000000"/>
                </a:solidFill>
                <a:latin typeface="Montserrat Bold"/>
                <a:ea typeface="Montserrat Bold"/>
                <a:cs typeface="Montserrat Bold"/>
                <a:sym typeface="Montserrat Bold"/>
              </a:rPr>
              <a:t>improve chronic pain and function</a:t>
            </a:r>
            <a:r>
              <a:rPr lang="en-US" sz="3011">
                <a:solidFill>
                  <a:srgbClr val="000000"/>
                </a:solidFill>
                <a:latin typeface="Montserrat"/>
                <a:ea typeface="Montserrat"/>
                <a:cs typeface="Montserrat"/>
                <a:sym typeface="Montserrat"/>
              </a:rPr>
              <a:t>, with small to moderate effects in specific pain conditions, and are not associated with serious harms.</a:t>
            </a:r>
          </a:p>
          <a:p>
            <a:pPr algn="l">
              <a:lnSpc>
                <a:spcPts val="4877"/>
              </a:lnSpc>
              <a:spcBef>
                <a:spcPct val="0"/>
              </a:spcBef>
            </a:pPr>
            <a:endParaRPr lang="en-US" sz="3011">
              <a:solidFill>
                <a:srgbClr val="000000"/>
              </a:solidFill>
              <a:latin typeface="Montserrat"/>
              <a:ea typeface="Montserrat"/>
              <a:cs typeface="Montserrat"/>
              <a:sym typeface="Montserrat"/>
            </a:endParaRPr>
          </a:p>
          <a:p>
            <a:pPr algn="l">
              <a:lnSpc>
                <a:spcPts val="4877"/>
              </a:lnSpc>
              <a:spcBef>
                <a:spcPct val="0"/>
              </a:spcBef>
            </a:pPr>
            <a:r>
              <a:rPr lang="en-US" sz="3011">
                <a:solidFill>
                  <a:srgbClr val="000000"/>
                </a:solidFill>
                <a:latin typeface="Montserrat"/>
                <a:ea typeface="Montserrat"/>
                <a:cs typeface="Montserrat"/>
                <a:sym typeface="Montserrat"/>
              </a:rPr>
              <a:t> Compared with medication treatment, for which benefits are anticipated while patients are taking the medication but are not usually expected to persist after patients stop taking the medication, multiple noninvasive nonpharmacologic </a:t>
            </a:r>
            <a:r>
              <a:rPr lang="en-US" sz="3011" b="1">
                <a:solidFill>
                  <a:srgbClr val="000000"/>
                </a:solidFill>
                <a:latin typeface="Montserrat Bold"/>
                <a:ea typeface="Montserrat Bold"/>
                <a:cs typeface="Montserrat Bold"/>
                <a:sym typeface="Montserrat Bold"/>
              </a:rPr>
              <a:t>interventions are associated with improvements in pain, function, or both that are sustained after completion of treatment (9)</a:t>
            </a:r>
          </a:p>
          <a:p>
            <a:pPr algn="l">
              <a:lnSpc>
                <a:spcPts val="4877"/>
              </a:lnSpc>
              <a:spcBef>
                <a:spcPct val="0"/>
              </a:spcBef>
            </a:pPr>
            <a:endParaRPr lang="en-US" sz="3011" b="1">
              <a:solidFill>
                <a:srgbClr val="000000"/>
              </a:solidFill>
              <a:latin typeface="Montserrat Bold"/>
              <a:ea typeface="Montserrat Bold"/>
              <a:cs typeface="Montserrat Bold"/>
              <a:sym typeface="Montserrat Bold"/>
            </a:endParaRPr>
          </a:p>
        </p:txBody>
      </p:sp>
      <p:sp>
        <p:nvSpPr>
          <p:cNvPr id="3" name="TextBox 3"/>
          <p:cNvSpPr txBox="1"/>
          <p:nvPr/>
        </p:nvSpPr>
        <p:spPr>
          <a:xfrm>
            <a:off x="830404" y="513872"/>
            <a:ext cx="13790006" cy="2068195"/>
          </a:xfrm>
          <a:prstGeom prst="rect">
            <a:avLst/>
          </a:prstGeom>
        </p:spPr>
        <p:txBody>
          <a:bodyPr lIns="0" tIns="0" rIns="0" bIns="0" rtlCol="0" anchor="t">
            <a:spAutoFit/>
          </a:bodyPr>
          <a:lstStyle/>
          <a:p>
            <a:pPr algn="l">
              <a:lnSpc>
                <a:spcPts val="5389"/>
              </a:lnSpc>
            </a:pPr>
            <a:r>
              <a:rPr lang="en-US" sz="5499" b="1">
                <a:solidFill>
                  <a:srgbClr val="0273A0"/>
                </a:solidFill>
                <a:latin typeface="Montserrat Bold"/>
                <a:ea typeface="Montserrat Bold"/>
                <a:cs typeface="Montserrat Bold"/>
                <a:sym typeface="Montserrat Bold"/>
              </a:rPr>
              <a:t>Noninvasive Nonpharmacological Treatment for Chronic Pain: A Systematic Review</a:t>
            </a:r>
          </a:p>
        </p:txBody>
      </p:sp>
      <p:sp>
        <p:nvSpPr>
          <p:cNvPr id="4" name="TextBox 4"/>
          <p:cNvSpPr txBox="1"/>
          <p:nvPr/>
        </p:nvSpPr>
        <p:spPr>
          <a:xfrm>
            <a:off x="6268113" y="9791786"/>
            <a:ext cx="11520984" cy="371215"/>
          </a:xfrm>
          <a:prstGeom prst="rect">
            <a:avLst/>
          </a:prstGeom>
        </p:spPr>
        <p:txBody>
          <a:bodyPr lIns="0" tIns="0" rIns="0" bIns="0" rtlCol="0" anchor="t">
            <a:spAutoFit/>
          </a:bodyPr>
          <a:lstStyle/>
          <a:p>
            <a:pPr algn="ctr">
              <a:lnSpc>
                <a:spcPts val="3190"/>
              </a:lnSpc>
              <a:spcBef>
                <a:spcPct val="0"/>
              </a:spcBef>
            </a:pPr>
            <a:r>
              <a:rPr lang="en-US" sz="1969" u="sng">
                <a:solidFill>
                  <a:srgbClr val="0273A0"/>
                </a:solidFill>
                <a:latin typeface="Montserrat"/>
                <a:ea typeface="Montserrat"/>
                <a:cs typeface="Montserrat"/>
                <a:sym typeface="Montserrat"/>
                <a:hlinkClick r:id="rId2" tooltip="https://www.ncbi.nlm.nih.gov/books/NBK556236/"/>
              </a:rPr>
              <a:t>Noninvasive Nonpharmacological Treatment for Chronic Pain: A Systematic Review Update]</a:t>
            </a:r>
          </a:p>
        </p:txBody>
      </p:sp>
      <p:sp>
        <p:nvSpPr>
          <p:cNvPr id="5" name="Freeform 5"/>
          <p:cNvSpPr/>
          <p:nvPr/>
        </p:nvSpPr>
        <p:spPr>
          <a:xfrm>
            <a:off x="14984994" y="390047"/>
            <a:ext cx="2591367" cy="2591367"/>
          </a:xfrm>
          <a:custGeom>
            <a:avLst/>
            <a:gdLst/>
            <a:ahLst/>
            <a:cxnLst/>
            <a:rect l="l" t="t" r="r" b="b"/>
            <a:pathLst>
              <a:path w="2591367" h="2591367">
                <a:moveTo>
                  <a:pt x="0" y="0"/>
                </a:moveTo>
                <a:lnTo>
                  <a:pt x="2591367" y="0"/>
                </a:lnTo>
                <a:lnTo>
                  <a:pt x="2591367" y="2591367"/>
                </a:lnTo>
                <a:lnTo>
                  <a:pt x="0" y="2591367"/>
                </a:lnTo>
                <a:lnTo>
                  <a:pt x="0" y="0"/>
                </a:lnTo>
                <a:close/>
              </a:path>
            </a:pathLst>
          </a:custGeom>
          <a:blipFill>
            <a:blip r:embed="rId3"/>
            <a:stretch>
              <a:fillRect/>
            </a:stretch>
          </a:blipFill>
        </p:spPr>
        <p:txBody>
          <a:bodyPr/>
          <a:lstStyle/>
          <a:p>
            <a:endParaRPr lang="en-US"/>
          </a:p>
        </p:txBody>
      </p:sp>
      <p:sp>
        <p:nvSpPr>
          <p:cNvPr id="6" name="AutoShape 6"/>
          <p:cNvSpPr/>
          <p:nvPr/>
        </p:nvSpPr>
        <p:spPr>
          <a:xfrm>
            <a:off x="0" y="9728445"/>
            <a:ext cx="18395101" cy="0"/>
          </a:xfrm>
          <a:prstGeom prst="line">
            <a:avLst/>
          </a:prstGeom>
          <a:ln w="38100" cap="flat">
            <a:solidFill>
              <a:srgbClr val="EC8F37"/>
            </a:solidFill>
            <a:prstDash val="solid"/>
            <a:headEnd type="none" w="sm" len="sm"/>
            <a:tailEnd type="none" w="sm" len="sm"/>
          </a:ln>
        </p:spPr>
        <p:txBody>
          <a:bodyPr/>
          <a:lstStyle/>
          <a:p>
            <a:endParaRPr lang="en-US"/>
          </a:p>
        </p:txBody>
      </p:sp>
      <p:sp>
        <p:nvSpPr>
          <p:cNvPr id="7" name="TextBox 7"/>
          <p:cNvSpPr txBox="1"/>
          <p:nvPr/>
        </p:nvSpPr>
        <p:spPr>
          <a:xfrm>
            <a:off x="830404" y="2666431"/>
            <a:ext cx="16428896" cy="415484"/>
          </a:xfrm>
          <a:prstGeom prst="rect">
            <a:avLst/>
          </a:prstGeom>
        </p:spPr>
        <p:txBody>
          <a:bodyPr lIns="0" tIns="0" rIns="0" bIns="0" rtlCol="0" anchor="t">
            <a:spAutoFit/>
          </a:bodyPr>
          <a:lstStyle/>
          <a:p>
            <a:pPr algn="l">
              <a:lnSpc>
                <a:spcPts val="3581"/>
              </a:lnSpc>
              <a:spcBef>
                <a:spcPct val="0"/>
              </a:spcBef>
            </a:pPr>
            <a:r>
              <a:rPr lang="en-US" sz="2211" i="1">
                <a:solidFill>
                  <a:srgbClr val="000000"/>
                </a:solidFill>
                <a:latin typeface="Montserrat Italics"/>
                <a:ea typeface="Montserrat Italics"/>
                <a:cs typeface="Montserrat Italics"/>
                <a:sym typeface="Montserrat Italics"/>
              </a:rPr>
              <a:t> Agency for Healthcare Research and Quality (US); 2020 Apr.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984994" y="390047"/>
            <a:ext cx="2591367" cy="2591367"/>
          </a:xfrm>
          <a:custGeom>
            <a:avLst/>
            <a:gdLst/>
            <a:ahLst/>
            <a:cxnLst/>
            <a:rect l="l" t="t" r="r" b="b"/>
            <a:pathLst>
              <a:path w="2591367" h="2591367">
                <a:moveTo>
                  <a:pt x="0" y="0"/>
                </a:moveTo>
                <a:lnTo>
                  <a:pt x="2591367" y="0"/>
                </a:lnTo>
                <a:lnTo>
                  <a:pt x="2591367" y="2591367"/>
                </a:lnTo>
                <a:lnTo>
                  <a:pt x="0" y="2591367"/>
                </a:lnTo>
                <a:lnTo>
                  <a:pt x="0" y="0"/>
                </a:lnTo>
                <a:close/>
              </a:path>
            </a:pathLst>
          </a:custGeom>
          <a:blipFill>
            <a:blip r:embed="rId2"/>
            <a:stretch>
              <a:fillRect/>
            </a:stretch>
          </a:blipFill>
        </p:spPr>
        <p:txBody>
          <a:bodyPr/>
          <a:lstStyle/>
          <a:p>
            <a:endParaRPr lang="en-US"/>
          </a:p>
        </p:txBody>
      </p:sp>
      <p:sp>
        <p:nvSpPr>
          <p:cNvPr id="3" name="Freeform 3"/>
          <p:cNvSpPr/>
          <p:nvPr/>
        </p:nvSpPr>
        <p:spPr>
          <a:xfrm>
            <a:off x="11879090" y="7211423"/>
            <a:ext cx="5697271" cy="2513921"/>
          </a:xfrm>
          <a:custGeom>
            <a:avLst/>
            <a:gdLst/>
            <a:ahLst/>
            <a:cxnLst/>
            <a:rect l="l" t="t" r="r" b="b"/>
            <a:pathLst>
              <a:path w="5697271" h="2513921">
                <a:moveTo>
                  <a:pt x="0" y="0"/>
                </a:moveTo>
                <a:lnTo>
                  <a:pt x="5697271" y="0"/>
                </a:lnTo>
                <a:lnTo>
                  <a:pt x="5697271" y="2513921"/>
                </a:lnTo>
                <a:lnTo>
                  <a:pt x="0" y="2513921"/>
                </a:lnTo>
                <a:lnTo>
                  <a:pt x="0" y="0"/>
                </a:lnTo>
                <a:close/>
              </a:path>
            </a:pathLst>
          </a:custGeom>
          <a:blipFill>
            <a:blip r:embed="rId3"/>
            <a:stretch>
              <a:fillRect/>
            </a:stretch>
          </a:blipFill>
        </p:spPr>
        <p:txBody>
          <a:bodyPr/>
          <a:lstStyle/>
          <a:p>
            <a:endParaRPr lang="en-US"/>
          </a:p>
        </p:txBody>
      </p:sp>
      <p:sp>
        <p:nvSpPr>
          <p:cNvPr id="4" name="TextBox 4"/>
          <p:cNvSpPr txBox="1"/>
          <p:nvPr/>
        </p:nvSpPr>
        <p:spPr>
          <a:xfrm>
            <a:off x="443133" y="4187283"/>
            <a:ext cx="10458481" cy="3668442"/>
          </a:xfrm>
          <a:prstGeom prst="rect">
            <a:avLst/>
          </a:prstGeom>
        </p:spPr>
        <p:txBody>
          <a:bodyPr lIns="0" tIns="0" rIns="0" bIns="0" rtlCol="0" anchor="t">
            <a:spAutoFit/>
          </a:bodyPr>
          <a:lstStyle/>
          <a:p>
            <a:pPr algn="l">
              <a:lnSpc>
                <a:spcPts val="4877"/>
              </a:lnSpc>
            </a:pPr>
            <a:r>
              <a:rPr lang="en-US" sz="3011">
                <a:solidFill>
                  <a:srgbClr val="000000"/>
                </a:solidFill>
                <a:latin typeface="Montserrat"/>
                <a:ea typeface="Montserrat"/>
                <a:cs typeface="Montserrat"/>
                <a:sym typeface="Montserrat"/>
              </a:rPr>
              <a:t>The American College of Physicians (ACP) recommends nonpharmacologic treatment with superficial heat, massage, acupuncture, or spinal manipulation as a cornerstone of treatment for acute low back pain (119). </a:t>
            </a:r>
          </a:p>
          <a:p>
            <a:pPr algn="l">
              <a:lnSpc>
                <a:spcPts val="4877"/>
              </a:lnSpc>
              <a:spcBef>
                <a:spcPct val="0"/>
              </a:spcBef>
            </a:pPr>
            <a:endParaRPr lang="en-US" sz="3011">
              <a:solidFill>
                <a:srgbClr val="000000"/>
              </a:solidFill>
              <a:latin typeface="Montserrat"/>
              <a:ea typeface="Montserrat"/>
              <a:cs typeface="Montserrat"/>
              <a:sym typeface="Montserrat"/>
            </a:endParaRPr>
          </a:p>
        </p:txBody>
      </p:sp>
      <p:sp>
        <p:nvSpPr>
          <p:cNvPr id="5" name="TextBox 5"/>
          <p:cNvSpPr txBox="1"/>
          <p:nvPr/>
        </p:nvSpPr>
        <p:spPr>
          <a:xfrm>
            <a:off x="443133" y="1538811"/>
            <a:ext cx="13790006" cy="2068195"/>
          </a:xfrm>
          <a:prstGeom prst="rect">
            <a:avLst/>
          </a:prstGeom>
        </p:spPr>
        <p:txBody>
          <a:bodyPr lIns="0" tIns="0" rIns="0" bIns="0" rtlCol="0" anchor="t">
            <a:spAutoFit/>
          </a:bodyPr>
          <a:lstStyle/>
          <a:p>
            <a:pPr algn="l">
              <a:lnSpc>
                <a:spcPts val="5389"/>
              </a:lnSpc>
            </a:pPr>
            <a:r>
              <a:rPr lang="en-US" sz="5499" b="1">
                <a:solidFill>
                  <a:srgbClr val="0273A0"/>
                </a:solidFill>
                <a:latin typeface="Montserrat Bold"/>
                <a:ea typeface="Montserrat Bold"/>
                <a:cs typeface="Montserrat Bold"/>
                <a:sym typeface="Montserrat Bold"/>
              </a:rPr>
              <a:t>Noninvasive Nonpharmacological Treatment for Chronic Pain: A Systematic Review</a:t>
            </a:r>
          </a:p>
        </p:txBody>
      </p:sp>
      <p:sp>
        <p:nvSpPr>
          <p:cNvPr id="6" name="AutoShape 6"/>
          <p:cNvSpPr/>
          <p:nvPr/>
        </p:nvSpPr>
        <p:spPr>
          <a:xfrm>
            <a:off x="-7106216" y="9277350"/>
            <a:ext cx="18395101" cy="0"/>
          </a:xfrm>
          <a:prstGeom prst="line">
            <a:avLst/>
          </a:prstGeom>
          <a:ln w="38100" cap="flat">
            <a:solidFill>
              <a:srgbClr val="EC8F37"/>
            </a:solidFill>
            <a:prstDash val="solid"/>
            <a:headEnd type="none" w="sm" len="sm"/>
            <a:tailEnd type="none" w="sm" len="sm"/>
          </a:ln>
        </p:spPr>
        <p:txBody>
          <a:bodyPr/>
          <a:lstStyle/>
          <a:p>
            <a:endParaRPr lang="en-US"/>
          </a:p>
        </p:txBody>
      </p:sp>
      <p:sp>
        <p:nvSpPr>
          <p:cNvPr id="7" name="AutoShape 7"/>
          <p:cNvSpPr/>
          <p:nvPr/>
        </p:nvSpPr>
        <p:spPr>
          <a:xfrm>
            <a:off x="-169825" y="823912"/>
            <a:ext cx="6437939" cy="0"/>
          </a:xfrm>
          <a:prstGeom prst="line">
            <a:avLst/>
          </a:prstGeom>
          <a:ln w="28575" cap="flat">
            <a:solidFill>
              <a:srgbClr val="EC8F37"/>
            </a:solidFill>
            <a:prstDash val="solid"/>
            <a:headEnd type="none" w="sm" len="sm"/>
            <a:tailEnd type="none" w="sm" len="sm"/>
          </a:ln>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2024</Words>
  <Application>Microsoft Office PowerPoint</Application>
  <PresentationFormat>Custom</PresentationFormat>
  <Paragraphs>114</Paragraphs>
  <Slides>17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Montserrat Bold</vt:lpstr>
      <vt:lpstr>Montserrat Italics</vt:lpstr>
      <vt:lpstr>Arial</vt:lpstr>
      <vt:lpstr>Calibri</vt:lpstr>
      <vt:lpstr>Montserrat Bold Italics</vt:lpstr>
      <vt:lpstr>Montserrat Classic</vt:lpstr>
      <vt:lpstr>Montserrat</vt:lpstr>
      <vt:lpstr>Montserrat Classic Bold</vt:lpstr>
      <vt:lpstr>Montserrat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dc:title>
  <dc:creator>Marc Ellis</dc:creator>
  <cp:lastModifiedBy>Marc Ellis</cp:lastModifiedBy>
  <cp:revision>1</cp:revision>
  <dcterms:created xsi:type="dcterms:W3CDTF">2006-08-16T00:00:00Z</dcterms:created>
  <dcterms:modified xsi:type="dcterms:W3CDTF">2024-12-09T02:22:14Z</dcterms:modified>
  <dc:identifier>DAGYv1bEX1Q</dc:identifier>
</cp:coreProperties>
</file>